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49" r:id="rId3"/>
    <p:sldId id="503" r:id="rId4"/>
    <p:sldId id="508" r:id="rId5"/>
    <p:sldId id="509" r:id="rId6"/>
    <p:sldId id="510" r:id="rId7"/>
    <p:sldId id="511" r:id="rId8"/>
    <p:sldId id="512" r:id="rId9"/>
  </p:sldIdLst>
  <p:sldSz cx="12192000" cy="6858000"/>
  <p:notesSz cx="6400800" cy="117316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lusáček Jan (182612)" initials="KJ(" lastIdx="2" clrIdx="0">
    <p:extLst>
      <p:ext uri="{19B8F6BF-5375-455C-9EA6-DF929625EA0E}">
        <p15:presenceInfo xmlns:p15="http://schemas.microsoft.com/office/powerpoint/2012/main" userId="S-1-5-21-546422552-2428114210-2470530367-10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D3C"/>
    <a:srgbClr val="32D2A0"/>
    <a:srgbClr val="50D8AE"/>
    <a:srgbClr val="D70B3B"/>
    <a:srgbClr val="27B388"/>
    <a:srgbClr val="EBFBF6"/>
    <a:srgbClr val="A3EBD5"/>
    <a:srgbClr val="D9F7EE"/>
    <a:srgbClr val="CC99FF"/>
    <a:srgbClr val="DA0B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Světlý styl 3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Světlý styl 1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404" autoAdjust="0"/>
  </p:normalViewPr>
  <p:slideViewPr>
    <p:cSldViewPr snapToGrid="0">
      <p:cViewPr varScale="1">
        <p:scale>
          <a:sx n="106" d="100"/>
          <a:sy n="106" d="100"/>
        </p:scale>
        <p:origin x="7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774203" cy="588684"/>
          </a:xfrm>
          <a:prstGeom prst="rect">
            <a:avLst/>
          </a:prstGeom>
        </p:spPr>
        <p:txBody>
          <a:bodyPr vert="horz" lIns="75537" tIns="37769" rIns="75537" bIns="37769" rtlCol="0"/>
          <a:lstStyle>
            <a:lvl1pPr algn="l">
              <a:defRPr sz="9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625292" y="2"/>
            <a:ext cx="2774203" cy="588684"/>
          </a:xfrm>
          <a:prstGeom prst="rect">
            <a:avLst/>
          </a:prstGeom>
        </p:spPr>
        <p:txBody>
          <a:bodyPr vert="horz" lIns="75537" tIns="37769" rIns="75537" bIns="37769" rtlCol="0"/>
          <a:lstStyle>
            <a:lvl1pPr algn="r">
              <a:defRPr sz="900"/>
            </a:lvl1pPr>
          </a:lstStyle>
          <a:p>
            <a:fld id="{15858490-63A0-4AA8-9E3C-4027658F51AE}" type="datetimeFigureOut">
              <a:rPr lang="cs-CZ" smtClean="0"/>
              <a:t>12.07.2022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2" y="11142943"/>
            <a:ext cx="2774203" cy="588684"/>
          </a:xfrm>
          <a:prstGeom prst="rect">
            <a:avLst/>
          </a:prstGeom>
        </p:spPr>
        <p:txBody>
          <a:bodyPr vert="horz" lIns="75537" tIns="37769" rIns="75537" bIns="37769" rtlCol="0" anchor="b"/>
          <a:lstStyle>
            <a:lvl1pPr algn="l">
              <a:defRPr sz="9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625292" y="11142943"/>
            <a:ext cx="2774203" cy="588684"/>
          </a:xfrm>
          <a:prstGeom prst="rect">
            <a:avLst/>
          </a:prstGeom>
        </p:spPr>
        <p:txBody>
          <a:bodyPr vert="horz" lIns="75537" tIns="37769" rIns="75537" bIns="37769" rtlCol="0" anchor="b"/>
          <a:lstStyle>
            <a:lvl1pPr algn="r">
              <a:defRPr sz="900"/>
            </a:lvl1pPr>
          </a:lstStyle>
          <a:p>
            <a:fld id="{E80DD5B5-68C7-4F1C-8FB6-BC72988036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86819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774062" cy="587856"/>
          </a:xfrm>
          <a:prstGeom prst="rect">
            <a:avLst/>
          </a:prstGeom>
        </p:spPr>
        <p:txBody>
          <a:bodyPr vert="horz" lIns="95624" tIns="47811" rIns="95624" bIns="47811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625309" y="2"/>
            <a:ext cx="2774062" cy="587856"/>
          </a:xfrm>
          <a:prstGeom prst="rect">
            <a:avLst/>
          </a:prstGeom>
        </p:spPr>
        <p:txBody>
          <a:bodyPr vert="horz" lIns="95624" tIns="47811" rIns="95624" bIns="47811" rtlCol="0"/>
          <a:lstStyle>
            <a:lvl1pPr algn="r">
              <a:defRPr sz="1200"/>
            </a:lvl1pPr>
          </a:lstStyle>
          <a:p>
            <a:fld id="{2E804A51-D0EE-4198-8662-4123C90A8FEA}" type="datetimeFigureOut">
              <a:rPr lang="cs-CZ" smtClean="0"/>
              <a:t>12.07.2022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-317500" y="1466850"/>
            <a:ext cx="7035800" cy="3959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24" tIns="47811" rIns="95624" bIns="47811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39508" y="5645596"/>
            <a:ext cx="5121785" cy="4619122"/>
          </a:xfrm>
          <a:prstGeom prst="rect">
            <a:avLst/>
          </a:prstGeom>
        </p:spPr>
        <p:txBody>
          <a:bodyPr vert="horz" lIns="95624" tIns="47811" rIns="95624" bIns="47811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11143771"/>
            <a:ext cx="2774062" cy="587854"/>
          </a:xfrm>
          <a:prstGeom prst="rect">
            <a:avLst/>
          </a:prstGeom>
        </p:spPr>
        <p:txBody>
          <a:bodyPr vert="horz" lIns="95624" tIns="47811" rIns="95624" bIns="47811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625309" y="11143771"/>
            <a:ext cx="2774062" cy="587854"/>
          </a:xfrm>
          <a:prstGeom prst="rect">
            <a:avLst/>
          </a:prstGeom>
        </p:spPr>
        <p:txBody>
          <a:bodyPr vert="horz" lIns="95624" tIns="47811" rIns="95624" bIns="47811" rtlCol="0" anchor="b"/>
          <a:lstStyle>
            <a:lvl1pPr algn="r">
              <a:defRPr sz="1200"/>
            </a:lvl1pPr>
          </a:lstStyle>
          <a:p>
            <a:fld id="{C07870AF-61C1-4AD5-A2AE-03270FB51AA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1757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-317500" y="1466850"/>
            <a:ext cx="7035800" cy="395922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870AF-61C1-4AD5-A2AE-03270FB51AAD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9068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-317500" y="1466850"/>
            <a:ext cx="7035800" cy="395922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870AF-61C1-4AD5-A2AE-03270FB51AAD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713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-317500" y="1466850"/>
            <a:ext cx="7035800" cy="395922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870AF-61C1-4AD5-A2AE-03270FB51AAD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9911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-317500" y="1466850"/>
            <a:ext cx="7035800" cy="395922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870AF-61C1-4AD5-A2AE-03270FB51AAD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2180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-317500" y="1466850"/>
            <a:ext cx="7035800" cy="395922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870AF-61C1-4AD5-A2AE-03270FB51AAD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655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-317500" y="1466850"/>
            <a:ext cx="7035800" cy="395922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870AF-61C1-4AD5-A2AE-03270FB51AAD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3706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-317500" y="1466850"/>
            <a:ext cx="7035800" cy="395922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870AF-61C1-4AD5-A2AE-03270FB51AAD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0732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-317500" y="1466850"/>
            <a:ext cx="7035800" cy="395922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870AF-61C1-4AD5-A2AE-03270FB51AAD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2514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0978AD-3EE9-4905-91EA-AA00685224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37079C4-DED9-43B2-A6AE-677C13CC37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EE85C7C-661A-4172-8FC9-1331FC695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696C-75A2-4AA4-B762-3006578E3BCE}" type="datetime1">
              <a:rPr lang="cs-CZ" smtClean="0"/>
              <a:t>12.07.2022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97C9144-7AB3-4313-8F4B-44C2BC7A1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044965-4370-4F47-BC48-FFFF86F98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3496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2ED4C6D-C5EB-48FC-B746-5AC07DB83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25F3AE64-F792-475C-B79A-E535D803E0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55CD447-CE0A-4274-AF9E-DF6D5386E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8C94D-BA70-4A91-9D34-3D751D9535DA}" type="datetime1">
              <a:rPr lang="cs-CZ" smtClean="0"/>
              <a:t>12.07.2022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BA85C40-E640-4031-BC85-1A7C0FB20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E7081C7-8E8B-44C7-9DED-04820BF2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067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61CA51BC-C5FF-4200-8005-4ECE8B4DE2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3B7B1CB-8A29-4818-95F4-58AF97E7D4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966D181-868B-471B-8466-0A78775D3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E8424-F30F-4A68-B67C-E0FE56E1A632}" type="datetime1">
              <a:rPr lang="cs-CZ" smtClean="0"/>
              <a:t>12.07.2022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5C16F88-D911-48B8-9A33-D6773E552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CBC8890-64E9-43D5-88C1-3E34B737E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611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8C8E24F-4554-477E-8A3B-EB06DB5F5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DAA410A-C131-4F75-92E5-9F47A27D94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CA9AF53-F43F-4DF5-B675-2745DDB82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005A4-4796-4EB3-8D86-98240D7B39B9}" type="datetime1">
              <a:rPr lang="cs-CZ" smtClean="0"/>
              <a:t>12.07.2022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5AF8914-8088-43DB-B6A9-07E81BCE3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DFEBFF9-CFE7-4180-9491-33F5407F2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58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147EC26-98B5-4D19-81CE-32023BAD4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9DB4245-C53F-4C91-BC5B-F63DB4BC6A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50D6283-802C-4000-AEA6-0D2C16B37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D86B-BB06-4AF0-BBD2-EB81E0D19EAA}" type="datetime1">
              <a:rPr lang="cs-CZ" smtClean="0"/>
              <a:t>12.07.2022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EF271A1-D54C-492A-B7E9-4A96DE564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9738DB9-189F-4B34-9145-7DF280C6A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513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1E0FDB-12DA-4FBD-BA7E-B3CC9176A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416E817-83F0-47A2-B070-32F91430C6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91472C4F-9D0B-42E2-8432-2C2AF2A281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89152BB-9DA1-4468-8845-F084E9D5D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0531-DB2A-4BD6-960C-2F337C0A944E}" type="datetime1">
              <a:rPr lang="cs-CZ" smtClean="0"/>
              <a:t>12.07.2022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AA9FE60-51D2-4C75-BCC8-B9438A63F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B89B30A-6E52-4B1A-A821-35B6080A8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43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70BE6CD-53C0-4B4D-A62C-83D3D2AD5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10EB165-3BCC-4D57-8757-E8484FF949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AA0E984-616F-4320-948B-33338B146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C19F5A11-94BA-44FF-93BC-7C3EF9D5BE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2E429725-91EC-4216-A691-E048D10D2E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FC13D534-E1BE-45D9-AC6E-C983B23E9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735B2-EE42-45DC-8531-237C27536683}" type="datetime1">
              <a:rPr lang="cs-CZ" smtClean="0"/>
              <a:t>12.07.2022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2DD57FBA-59AD-4D99-8E78-6A795CD63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CE916B54-E671-474A-AF2A-57DCB3E48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419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55BAE1-0601-4A76-A010-AE6AB00DD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41355B5-B78B-4821-928E-A8B09151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5401-6F99-47A0-99A0-D81608994776}" type="datetime1">
              <a:rPr lang="cs-CZ" smtClean="0"/>
              <a:t>12.07.2022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17DAF21-4246-4AC7-BBA1-B3F2D61F7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F449C49-341A-4349-8AA9-1981EE6BF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035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CBDED993-1884-480A-9D51-CFA36D7FC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B3D92-6E3C-4B10-82B5-0975125D7FAF}" type="datetime1">
              <a:rPr lang="cs-CZ" smtClean="0"/>
              <a:t>12.07.2022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C5093614-6231-46BB-AB44-BD5F0F149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7A2BB61-421B-4987-98AB-3D7E760CE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126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11336C-1013-43C6-9063-E76C79C68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7159C7-1309-42B5-A95A-0A6D2BFFC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970584B-C47C-44FE-A88E-169C0ED637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343FF0B-61CB-4D06-BD4C-BC1F20E80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CBE60-D0A1-45A7-9D81-214133AE7F55}" type="datetime1">
              <a:rPr lang="cs-CZ" smtClean="0"/>
              <a:t>12.07.2022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F1A3886-C622-49F0-844B-94F669923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F3AB354-C412-4C2A-BD1F-B7A9F6E02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364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A21873-D25C-4F1F-8A39-AF32BF8D6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D058BE85-43A6-4475-8D3D-8C40952AAF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608DD76-7EE8-4C33-AE6B-333C19C9A0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F60AEBA-5A0D-4BE9-A8B2-0C3FD3EFA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9A28-E0C3-4AE1-B7AF-FA51B0F2797F}" type="datetime1">
              <a:rPr lang="cs-CZ" smtClean="0"/>
              <a:t>12.07.2022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D4488E4-7B74-4637-A43E-321748640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BF95AFD-4977-4892-BEC9-7EA8605EE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43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54E9BEF0-33B4-48C5-8317-763EE21D6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AB3C5FE-14EC-4A94-843D-7B19A4BB3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C44696B-4D73-407A-800A-1544839933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6AB12-51EC-4C75-9AE6-50A3D19E1BEE}" type="datetime1">
              <a:rPr lang="cs-CZ" smtClean="0"/>
              <a:t>12.07.2022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3628D36-98FF-4CDB-AE31-EE235B88DF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0B576C3-256D-43C3-A4EF-8FED92E58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A6918-0117-4597-B664-8BE63BA58F2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996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 dt="0"/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1C5B59DD-9B1C-411F-9EB2-2C9A95975208}"/>
              </a:ext>
            </a:extLst>
          </p:cNvPr>
          <p:cNvSpPr/>
          <p:nvPr/>
        </p:nvSpPr>
        <p:spPr>
          <a:xfrm>
            <a:off x="821486" y="1134141"/>
            <a:ext cx="10549027" cy="45897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altLang="cs-CZ" sz="5000" b="1" dirty="0">
                <a:solidFill>
                  <a:srgbClr val="232D3C"/>
                </a:solidFill>
              </a:rPr>
              <a:t>PŘÍLOHA Č.2:</a:t>
            </a:r>
          </a:p>
          <a:p>
            <a:pPr algn="ctr">
              <a:lnSpc>
                <a:spcPct val="150000"/>
              </a:lnSpc>
            </a:pPr>
            <a:r>
              <a:rPr lang="cs-CZ" altLang="cs-CZ" sz="5000" b="1" dirty="0">
                <a:solidFill>
                  <a:srgbClr val="232D3C"/>
                </a:solidFill>
              </a:rPr>
              <a:t>PŘEHLED STŘÍDAČŮ (FÁZE STUDIE)</a:t>
            </a:r>
          </a:p>
          <a:p>
            <a:pPr algn="ctr">
              <a:lnSpc>
                <a:spcPct val="150000"/>
              </a:lnSpc>
            </a:pPr>
            <a:r>
              <a:rPr lang="cs-CZ" altLang="cs-CZ" sz="5000" b="1" dirty="0">
                <a:solidFill>
                  <a:srgbClr val="232D3C"/>
                </a:solidFill>
              </a:rPr>
              <a:t>OBECNÉ POŽADAVKY</a:t>
            </a:r>
          </a:p>
          <a:p>
            <a:pPr algn="ctr">
              <a:lnSpc>
                <a:spcPct val="150000"/>
              </a:lnSpc>
            </a:pPr>
            <a:r>
              <a:rPr lang="cs-CZ" altLang="cs-CZ" sz="5000" b="1" dirty="0">
                <a:solidFill>
                  <a:srgbClr val="232D3C"/>
                </a:solidFill>
              </a:rPr>
              <a:t>PŘÍKLADY</a:t>
            </a:r>
            <a:endParaRPr lang="cs-CZ" altLang="cs-CZ" sz="5000" dirty="0">
              <a:solidFill>
                <a:srgbClr val="232D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18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9">
            <a:extLst>
              <a:ext uri="{FF2B5EF4-FFF2-40B4-BE49-F238E27FC236}">
                <a16:creationId xmlns:a16="http://schemas.microsoft.com/office/drawing/2014/main" id="{6A161DE8-2018-4F05-B32F-0CBC8719E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3971" y="246543"/>
            <a:ext cx="95110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cs-CZ" sz="2400" b="1" dirty="0">
                <a:latin typeface="Montserrat" panose="00000500000000000000" pitchFamily="50" charset="-18"/>
              </a:rPr>
              <a:t>OBSAH DOKUMENTU</a:t>
            </a:r>
          </a:p>
        </p:txBody>
      </p:sp>
      <p:pic>
        <p:nvPicPr>
          <p:cNvPr id="5" name="Obrázek 23">
            <a:extLst>
              <a:ext uri="{FF2B5EF4-FFF2-40B4-BE49-F238E27FC236}">
                <a16:creationId xmlns:a16="http://schemas.microsoft.com/office/drawing/2014/main" id="{F8A95C37-E0A5-4E7C-A13A-ED9F39356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809" y="157643"/>
            <a:ext cx="64611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D3C187FE-A317-4F9E-8835-46F87DFBE650}"/>
              </a:ext>
            </a:extLst>
          </p:cNvPr>
          <p:cNvCxnSpPr>
            <a:cxnSpLocks/>
          </p:cNvCxnSpPr>
          <p:nvPr/>
        </p:nvCxnSpPr>
        <p:spPr>
          <a:xfrm>
            <a:off x="1400235" y="856142"/>
            <a:ext cx="9424783" cy="0"/>
          </a:xfrm>
          <a:prstGeom prst="line">
            <a:avLst/>
          </a:prstGeom>
          <a:ln w="9525">
            <a:solidFill>
              <a:srgbClr val="32D2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ástupný symbol pro obsah 2">
            <a:extLst>
              <a:ext uri="{FF2B5EF4-FFF2-40B4-BE49-F238E27FC236}">
                <a16:creationId xmlns:a16="http://schemas.microsoft.com/office/drawing/2014/main" id="{AB67CE8F-AEDD-469F-87FD-99DF3EC53887}"/>
              </a:ext>
            </a:extLst>
          </p:cNvPr>
          <p:cNvSpPr>
            <a:spLocks/>
          </p:cNvSpPr>
          <p:nvPr/>
        </p:nvSpPr>
        <p:spPr bwMode="auto">
          <a:xfrm>
            <a:off x="661097" y="1077540"/>
            <a:ext cx="10869807" cy="398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cs-CZ" altLang="cs-CZ" sz="2400" dirty="0">
                <a:latin typeface="Montserrat" panose="00000500000000000000" pitchFamily="50" charset="-18"/>
                <a:cs typeface="Arial" panose="020B0604020202020204" pitchFamily="34" charset="0"/>
              </a:rPr>
              <a:t>Výkony na </a:t>
            </a:r>
            <a:r>
              <a:rPr lang="en-US" altLang="cs-CZ" sz="2400" dirty="0" err="1">
                <a:latin typeface="Montserrat" panose="00000500000000000000" pitchFamily="50" charset="-18"/>
                <a:cs typeface="Arial" panose="020B0604020202020204" pitchFamily="34" charset="0"/>
              </a:rPr>
              <a:t>st</a:t>
            </a:r>
            <a:r>
              <a:rPr lang="cs-CZ" altLang="cs-CZ" sz="2400" dirty="0" err="1">
                <a:latin typeface="Montserrat" panose="00000500000000000000" pitchFamily="50" charset="-18"/>
                <a:cs typeface="Arial" panose="020B0604020202020204" pitchFamily="34" charset="0"/>
              </a:rPr>
              <a:t>řechách</a:t>
            </a:r>
            <a:r>
              <a:rPr lang="cs-CZ" altLang="cs-CZ" sz="2400" dirty="0">
                <a:latin typeface="Montserrat" panose="00000500000000000000" pitchFamily="50" charset="-18"/>
                <a:cs typeface="Arial" panose="020B0604020202020204" pitchFamily="34" charset="0"/>
              </a:rPr>
              <a:t> budov a přiřazené příkladové měniče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cs-CZ" altLang="cs-CZ" sz="2400" dirty="0">
                <a:latin typeface="Montserrat" panose="00000500000000000000" pitchFamily="50" charset="-18"/>
                <a:cs typeface="Arial" panose="020B0604020202020204" pitchFamily="34" charset="0"/>
              </a:rPr>
              <a:t>Informace </a:t>
            </a:r>
            <a:r>
              <a:rPr lang="en-US" altLang="cs-CZ" sz="2400" dirty="0">
                <a:latin typeface="Montserrat" panose="00000500000000000000" pitchFamily="50" charset="-18"/>
                <a:cs typeface="Arial" panose="020B0604020202020204" pitchFamily="34" charset="0"/>
              </a:rPr>
              <a:t>o </a:t>
            </a:r>
            <a:r>
              <a:rPr lang="cs-CZ" altLang="cs-CZ" sz="2400" dirty="0">
                <a:latin typeface="Montserrat" panose="00000500000000000000" pitchFamily="50" charset="-18"/>
                <a:cs typeface="Arial" panose="020B0604020202020204" pitchFamily="34" charset="0"/>
              </a:rPr>
              <a:t>požadavcích na umístění střídačů </a:t>
            </a:r>
            <a:r>
              <a:rPr lang="en-US" altLang="cs-CZ" sz="2400" dirty="0">
                <a:latin typeface="Montserrat" panose="00000500000000000000" pitchFamily="50" charset="-18"/>
                <a:cs typeface="Arial" panose="020B0604020202020204" pitchFamily="34" charset="0"/>
              </a:rPr>
              <a:t>– </a:t>
            </a:r>
            <a:r>
              <a:rPr lang="en-US" altLang="cs-CZ" sz="2400" dirty="0" err="1">
                <a:latin typeface="Montserrat" panose="00000500000000000000" pitchFamily="50" charset="-18"/>
                <a:cs typeface="Arial" panose="020B0604020202020204" pitchFamily="34" charset="0"/>
              </a:rPr>
              <a:t>typov</a:t>
            </a:r>
            <a:r>
              <a:rPr lang="cs-CZ" altLang="cs-CZ" sz="2400" dirty="0">
                <a:latin typeface="Montserrat" panose="00000500000000000000" pitchFamily="50" charset="-18"/>
                <a:cs typeface="Arial" panose="020B0604020202020204" pitchFamily="34" charset="0"/>
              </a:rPr>
              <a:t>ě, v detailu pak bude záležet na druhu invertoru</a:t>
            </a:r>
          </a:p>
          <a:p>
            <a:pPr>
              <a:lnSpc>
                <a:spcPct val="200000"/>
              </a:lnSpc>
              <a:spcBef>
                <a:spcPct val="20000"/>
              </a:spcBef>
            </a:pPr>
            <a:endParaRPr lang="cs-CZ" altLang="cs-CZ" sz="2400" dirty="0">
              <a:latin typeface="Montserrat" panose="00000500000000000000" pitchFamily="50" charset="-18"/>
              <a:cs typeface="Arial" panose="020B0604020202020204" pitchFamily="34" charset="0"/>
            </a:endParaRPr>
          </a:p>
          <a:p>
            <a:pPr marL="457200" indent="-457200">
              <a:lnSpc>
                <a:spcPct val="20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cs-CZ" altLang="cs-CZ" sz="2400" dirty="0">
              <a:latin typeface="Montserrat" panose="00000500000000000000" pitchFamily="50" charset="-18"/>
              <a:cs typeface="Arial" panose="020B0604020202020204" pitchFamily="34" charset="0"/>
            </a:endParaRPr>
          </a:p>
          <a:p>
            <a:pPr marL="457200" indent="-457200">
              <a:lnSpc>
                <a:spcPct val="20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cs-CZ" altLang="cs-CZ" sz="2400" dirty="0">
              <a:latin typeface="Montserrat" panose="00000500000000000000" pitchFamily="50" charset="-18"/>
              <a:cs typeface="Arial" panose="020B0604020202020204" pitchFamily="34" charset="0"/>
            </a:endParaRPr>
          </a:p>
          <a:p>
            <a:pPr marL="457200" indent="-457200">
              <a:lnSpc>
                <a:spcPct val="200000"/>
              </a:lnSpc>
              <a:spcBef>
                <a:spcPct val="20000"/>
              </a:spcBef>
              <a:buAutoNum type="arabicPlain" startAt="3"/>
            </a:pPr>
            <a:endParaRPr lang="cs-CZ" altLang="cs-CZ" sz="2400" b="1" dirty="0">
              <a:latin typeface="Montserrat" panose="00000500000000000000" pitchFamily="50" charset="-18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  <a:spcBef>
                <a:spcPct val="20000"/>
              </a:spcBef>
            </a:pPr>
            <a:endParaRPr lang="cs-CZ" altLang="cs-CZ" sz="2400" b="1" dirty="0">
              <a:latin typeface="Montserrat" panose="00000500000000000000" pitchFamily="50" charset="-18"/>
              <a:cs typeface="Arial" panose="020B0604020202020204" pitchFamily="34" charset="0"/>
            </a:endParaRPr>
          </a:p>
        </p:txBody>
      </p:sp>
      <p:pic>
        <p:nvPicPr>
          <p:cNvPr id="13" name="Obrázek 19">
            <a:extLst>
              <a:ext uri="{FF2B5EF4-FFF2-40B4-BE49-F238E27FC236}">
                <a16:creationId xmlns:a16="http://schemas.microsoft.com/office/drawing/2014/main" id="{56D52838-1352-47A4-8097-C604DBA6B6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180" b="48961"/>
          <a:stretch/>
        </p:blipFill>
        <p:spPr bwMode="auto">
          <a:xfrm>
            <a:off x="16626" y="5585152"/>
            <a:ext cx="12192000" cy="127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3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9">
            <a:extLst>
              <a:ext uri="{FF2B5EF4-FFF2-40B4-BE49-F238E27FC236}">
                <a16:creationId xmlns:a16="http://schemas.microsoft.com/office/drawing/2014/main" id="{6A161DE8-2018-4F05-B32F-0CBC8719E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3971" y="246543"/>
            <a:ext cx="100645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cs-CZ" sz="2400" b="1" dirty="0">
                <a:latin typeface="Montserrat" panose="00000500000000000000" pitchFamily="50" charset="-18"/>
              </a:rPr>
              <a:t>NAVRŽENÉ VÝKONY FVE - PŘEHLED</a:t>
            </a:r>
          </a:p>
        </p:txBody>
      </p:sp>
      <p:pic>
        <p:nvPicPr>
          <p:cNvPr id="5" name="Obrázek 23">
            <a:extLst>
              <a:ext uri="{FF2B5EF4-FFF2-40B4-BE49-F238E27FC236}">
                <a16:creationId xmlns:a16="http://schemas.microsoft.com/office/drawing/2014/main" id="{F8A95C37-E0A5-4E7C-A13A-ED9F39356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809" y="157643"/>
            <a:ext cx="64611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D3C187FE-A317-4F9E-8835-46F87DFBE650}"/>
              </a:ext>
            </a:extLst>
          </p:cNvPr>
          <p:cNvCxnSpPr>
            <a:cxnSpLocks/>
          </p:cNvCxnSpPr>
          <p:nvPr/>
        </p:nvCxnSpPr>
        <p:spPr>
          <a:xfrm>
            <a:off x="1400235" y="856142"/>
            <a:ext cx="9424783" cy="0"/>
          </a:xfrm>
          <a:prstGeom prst="line">
            <a:avLst/>
          </a:prstGeom>
          <a:ln w="9525">
            <a:solidFill>
              <a:srgbClr val="32D2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9358748" y="6428894"/>
            <a:ext cx="2743200" cy="365125"/>
          </a:xfrm>
        </p:spPr>
        <p:txBody>
          <a:bodyPr/>
          <a:lstStyle/>
          <a:p>
            <a:fld id="{608A6918-0117-4597-B664-8BE63BA58F26}" type="slidenum">
              <a:rPr lang="cs-CZ" smtClean="0"/>
              <a:t>3</a:t>
            </a:fld>
            <a:endParaRPr lang="cs-CZ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E8D2C8-EDAB-40E5-9192-6E76D79391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2962" y="1012067"/>
            <a:ext cx="8350975" cy="5741295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19881D9C-A07E-491C-9CCA-5B9DB177DC5E}"/>
              </a:ext>
            </a:extLst>
          </p:cNvPr>
          <p:cNvSpPr/>
          <p:nvPr/>
        </p:nvSpPr>
        <p:spPr>
          <a:xfrm>
            <a:off x="9723433" y="1816906"/>
            <a:ext cx="282335" cy="2752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18EC445-2741-476B-8363-675191B17232}"/>
              </a:ext>
            </a:extLst>
          </p:cNvPr>
          <p:cNvSpPr/>
          <p:nvPr/>
        </p:nvSpPr>
        <p:spPr>
          <a:xfrm>
            <a:off x="11012483" y="1838594"/>
            <a:ext cx="282335" cy="2752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307BFDC-AC59-4EDF-92C9-9251544ED02A}"/>
              </a:ext>
            </a:extLst>
          </p:cNvPr>
          <p:cNvSpPr/>
          <p:nvPr/>
        </p:nvSpPr>
        <p:spPr>
          <a:xfrm>
            <a:off x="10231433" y="1257360"/>
            <a:ext cx="282335" cy="2752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28C7270-6D01-49C4-A7C7-105FF812D3F5}"/>
              </a:ext>
            </a:extLst>
          </p:cNvPr>
          <p:cNvSpPr/>
          <p:nvPr/>
        </p:nvSpPr>
        <p:spPr>
          <a:xfrm>
            <a:off x="11202983" y="3111650"/>
            <a:ext cx="282335" cy="2752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F399D2-44A7-47F3-A635-6D3DEBDF69B9}"/>
              </a:ext>
            </a:extLst>
          </p:cNvPr>
          <p:cNvSpPr/>
          <p:nvPr/>
        </p:nvSpPr>
        <p:spPr>
          <a:xfrm>
            <a:off x="10005768" y="4608106"/>
            <a:ext cx="282335" cy="2752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E25CDDD-BBA9-4685-B38A-6DC48E6E7ECB}"/>
              </a:ext>
            </a:extLst>
          </p:cNvPr>
          <p:cNvSpPr/>
          <p:nvPr/>
        </p:nvSpPr>
        <p:spPr>
          <a:xfrm>
            <a:off x="9194650" y="4608707"/>
            <a:ext cx="282335" cy="2752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B3E6DA2-A300-460E-9802-325C41FD8232}"/>
              </a:ext>
            </a:extLst>
          </p:cNvPr>
          <p:cNvSpPr/>
          <p:nvPr/>
        </p:nvSpPr>
        <p:spPr>
          <a:xfrm>
            <a:off x="8154983" y="3323258"/>
            <a:ext cx="282335" cy="2752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0DAF67B-CF3C-4657-8E1A-41180C5A00FB}"/>
              </a:ext>
            </a:extLst>
          </p:cNvPr>
          <p:cNvSpPr/>
          <p:nvPr/>
        </p:nvSpPr>
        <p:spPr>
          <a:xfrm>
            <a:off x="8524699" y="4608105"/>
            <a:ext cx="282335" cy="2752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83BDA15-F94F-4898-B448-8A420CCA4287}"/>
              </a:ext>
            </a:extLst>
          </p:cNvPr>
          <p:cNvSpPr/>
          <p:nvPr/>
        </p:nvSpPr>
        <p:spPr>
          <a:xfrm>
            <a:off x="6580773" y="4490845"/>
            <a:ext cx="282335" cy="2752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844A2B4-8B1B-48C3-8541-09F7C498AB3F}"/>
              </a:ext>
            </a:extLst>
          </p:cNvPr>
          <p:cNvSpPr/>
          <p:nvPr/>
        </p:nvSpPr>
        <p:spPr>
          <a:xfrm>
            <a:off x="7271505" y="4377358"/>
            <a:ext cx="282335" cy="2752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159BDC1-09BF-4E2A-897F-678B8E91D25C}"/>
              </a:ext>
            </a:extLst>
          </p:cNvPr>
          <p:cNvSpPr/>
          <p:nvPr/>
        </p:nvSpPr>
        <p:spPr>
          <a:xfrm>
            <a:off x="6059483" y="4037262"/>
            <a:ext cx="282335" cy="2752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6018D46-0F95-4762-8F74-114DDBDC9874}"/>
              </a:ext>
            </a:extLst>
          </p:cNvPr>
          <p:cNvSpPr/>
          <p:nvPr/>
        </p:nvSpPr>
        <p:spPr>
          <a:xfrm>
            <a:off x="4513496" y="3745087"/>
            <a:ext cx="282335" cy="2752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EFF1C44-C514-4DA2-8DC1-6B6DB45E4A1B}"/>
              </a:ext>
            </a:extLst>
          </p:cNvPr>
          <p:cNvSpPr/>
          <p:nvPr/>
        </p:nvSpPr>
        <p:spPr>
          <a:xfrm>
            <a:off x="4196186" y="2974023"/>
            <a:ext cx="282335" cy="2752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5734F7B-8957-433D-BC17-2172C94BBE81}"/>
              </a:ext>
            </a:extLst>
          </p:cNvPr>
          <p:cNvSpPr/>
          <p:nvPr/>
        </p:nvSpPr>
        <p:spPr>
          <a:xfrm>
            <a:off x="6863108" y="3469834"/>
            <a:ext cx="282335" cy="2752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22CF020-23FE-46B6-9575-9788519A77A6}"/>
              </a:ext>
            </a:extLst>
          </p:cNvPr>
          <p:cNvSpPr/>
          <p:nvPr/>
        </p:nvSpPr>
        <p:spPr>
          <a:xfrm>
            <a:off x="9335817" y="3927109"/>
            <a:ext cx="282335" cy="2752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37E4C72-EF71-4B27-864A-62E279FFBE63}"/>
              </a:ext>
            </a:extLst>
          </p:cNvPr>
          <p:cNvSpPr/>
          <p:nvPr/>
        </p:nvSpPr>
        <p:spPr>
          <a:xfrm>
            <a:off x="9211898" y="997094"/>
            <a:ext cx="2273420" cy="148228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allout: Line 6">
            <a:extLst>
              <a:ext uri="{FF2B5EF4-FFF2-40B4-BE49-F238E27FC236}">
                <a16:creationId xmlns:a16="http://schemas.microsoft.com/office/drawing/2014/main" id="{55848FBE-6D2E-4B0D-A69B-BDAF5F42FCD2}"/>
              </a:ext>
            </a:extLst>
          </p:cNvPr>
          <p:cNvSpPr/>
          <p:nvPr/>
        </p:nvSpPr>
        <p:spPr>
          <a:xfrm>
            <a:off x="6863108" y="1203622"/>
            <a:ext cx="2125973" cy="827839"/>
          </a:xfrm>
          <a:prstGeom prst="borderCallout1">
            <a:avLst>
              <a:gd name="adj1" fmla="val 51526"/>
              <a:gd name="adj2" fmla="val 99391"/>
              <a:gd name="adj3" fmla="val 80817"/>
              <a:gd name="adj4" fmla="val 112594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u="sng" dirty="0">
                <a:solidFill>
                  <a:srgbClr val="FF0000"/>
                </a:solidFill>
              </a:rPr>
              <a:t>C1+C2+C3</a:t>
            </a:r>
          </a:p>
          <a:p>
            <a:pPr marL="171450" indent="-171450">
              <a:buFontTx/>
              <a:buChar char="-"/>
            </a:pPr>
            <a:r>
              <a:rPr lang="cs-CZ" sz="1000" dirty="0" err="1">
                <a:solidFill>
                  <a:srgbClr val="FF0000"/>
                </a:solidFill>
              </a:rPr>
              <a:t>Inst</a:t>
            </a:r>
            <a:r>
              <a:rPr lang="cs-CZ" sz="1000" dirty="0">
                <a:solidFill>
                  <a:srgbClr val="FF0000"/>
                </a:solidFill>
              </a:rPr>
              <a:t>. Výkon FVE: 124,2 </a:t>
            </a:r>
            <a:r>
              <a:rPr lang="cs-CZ" sz="1000" dirty="0" err="1">
                <a:solidFill>
                  <a:srgbClr val="FF0000"/>
                </a:solidFill>
              </a:rPr>
              <a:t>kWp</a:t>
            </a:r>
            <a:endParaRPr lang="cs-CZ" sz="1000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cs-CZ" sz="1000" dirty="0">
                <a:solidFill>
                  <a:srgbClr val="FF0000"/>
                </a:solidFill>
              </a:rPr>
              <a:t>Soudobý výkon MDO C3: 168 kW</a:t>
            </a:r>
          </a:p>
          <a:p>
            <a:pPr marL="171450" indent="-171450">
              <a:buFontTx/>
              <a:buChar char="-"/>
            </a:pPr>
            <a:r>
              <a:rPr lang="cs-CZ" sz="1000" dirty="0">
                <a:solidFill>
                  <a:srgbClr val="FF0000"/>
                </a:solidFill>
              </a:rPr>
              <a:t>2xAYKY3x240+120 (2x3x200A)</a:t>
            </a:r>
          </a:p>
          <a:p>
            <a:pPr marL="171450" indent="-171450">
              <a:buFontTx/>
              <a:buChar char="-"/>
            </a:pPr>
            <a:r>
              <a:rPr lang="cs-CZ" sz="1000" dirty="0">
                <a:solidFill>
                  <a:srgbClr val="FF0000"/>
                </a:solidFill>
              </a:rPr>
              <a:t>2x AYKY3x185+95 (3x240A)</a:t>
            </a:r>
          </a:p>
        </p:txBody>
      </p:sp>
      <p:sp>
        <p:nvSpPr>
          <p:cNvPr id="28" name="Callout: Line 27">
            <a:extLst>
              <a:ext uri="{FF2B5EF4-FFF2-40B4-BE49-F238E27FC236}">
                <a16:creationId xmlns:a16="http://schemas.microsoft.com/office/drawing/2014/main" id="{1EA5210D-A334-40D4-A34C-FB719A43BC92}"/>
              </a:ext>
            </a:extLst>
          </p:cNvPr>
          <p:cNvSpPr/>
          <p:nvPr/>
        </p:nvSpPr>
        <p:spPr>
          <a:xfrm>
            <a:off x="6837816" y="2142842"/>
            <a:ext cx="1969218" cy="581234"/>
          </a:xfrm>
          <a:prstGeom prst="borderCallout1">
            <a:avLst>
              <a:gd name="adj1" fmla="val 99050"/>
              <a:gd name="adj2" fmla="val 57990"/>
              <a:gd name="adj3" fmla="val 223389"/>
              <a:gd name="adj4" fmla="val 73618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u="sng" dirty="0">
                <a:solidFill>
                  <a:srgbClr val="FF0000"/>
                </a:solidFill>
              </a:rPr>
              <a:t>B – mezi kaplí a B1</a:t>
            </a:r>
          </a:p>
          <a:p>
            <a:pPr marL="171450" indent="-171450">
              <a:buFontTx/>
              <a:buChar char="-"/>
            </a:pPr>
            <a:r>
              <a:rPr lang="cs-CZ" sz="1000" dirty="0" err="1">
                <a:solidFill>
                  <a:srgbClr val="FF0000"/>
                </a:solidFill>
              </a:rPr>
              <a:t>Inst</a:t>
            </a:r>
            <a:r>
              <a:rPr lang="cs-CZ" sz="1000" dirty="0">
                <a:solidFill>
                  <a:srgbClr val="FF0000"/>
                </a:solidFill>
              </a:rPr>
              <a:t>. Výkon FVE: 67,5 </a:t>
            </a:r>
            <a:r>
              <a:rPr lang="cs-CZ" sz="1000" dirty="0" err="1">
                <a:solidFill>
                  <a:srgbClr val="FF0000"/>
                </a:solidFill>
              </a:rPr>
              <a:t>kWp</a:t>
            </a:r>
            <a:endParaRPr lang="cs-CZ" sz="1000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cs-CZ" sz="1000" dirty="0">
                <a:solidFill>
                  <a:srgbClr val="FF0000"/>
                </a:solidFill>
              </a:rPr>
              <a:t>Soudobý výkon MDO: 143 kW</a:t>
            </a:r>
          </a:p>
        </p:txBody>
      </p:sp>
      <p:sp>
        <p:nvSpPr>
          <p:cNvPr id="29" name="Callout: Line 28">
            <a:extLst>
              <a:ext uri="{FF2B5EF4-FFF2-40B4-BE49-F238E27FC236}">
                <a16:creationId xmlns:a16="http://schemas.microsoft.com/office/drawing/2014/main" id="{FBA1DAD7-E77A-4005-BC7E-033C3368EAA6}"/>
              </a:ext>
            </a:extLst>
          </p:cNvPr>
          <p:cNvSpPr/>
          <p:nvPr/>
        </p:nvSpPr>
        <p:spPr>
          <a:xfrm>
            <a:off x="4908791" y="2155024"/>
            <a:ext cx="1856650" cy="581234"/>
          </a:xfrm>
          <a:prstGeom prst="borderCallout1">
            <a:avLst>
              <a:gd name="adj1" fmla="val 97411"/>
              <a:gd name="adj2" fmla="val 81691"/>
              <a:gd name="adj3" fmla="val 251248"/>
              <a:gd name="adj4" fmla="val 111452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u="sng" dirty="0">
                <a:solidFill>
                  <a:srgbClr val="FF0000"/>
                </a:solidFill>
              </a:rPr>
              <a:t>A4</a:t>
            </a:r>
          </a:p>
          <a:p>
            <a:pPr marL="171450" indent="-171450">
              <a:buFontTx/>
              <a:buChar char="-"/>
            </a:pPr>
            <a:r>
              <a:rPr lang="cs-CZ" sz="1000" dirty="0" err="1">
                <a:solidFill>
                  <a:srgbClr val="FF0000"/>
                </a:solidFill>
              </a:rPr>
              <a:t>Inst</a:t>
            </a:r>
            <a:r>
              <a:rPr lang="cs-CZ" sz="1000" dirty="0">
                <a:solidFill>
                  <a:srgbClr val="FF0000"/>
                </a:solidFill>
              </a:rPr>
              <a:t>. Výkon FVE: 39,6 </a:t>
            </a:r>
            <a:r>
              <a:rPr lang="cs-CZ" sz="1000" dirty="0" err="1">
                <a:solidFill>
                  <a:srgbClr val="FF0000"/>
                </a:solidFill>
              </a:rPr>
              <a:t>kWp</a:t>
            </a:r>
            <a:endParaRPr lang="cs-CZ" sz="1000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cs-CZ" sz="1000" dirty="0">
                <a:solidFill>
                  <a:srgbClr val="FF0000"/>
                </a:solidFill>
              </a:rPr>
              <a:t>Soudobý výkon MDO: 95 kW</a:t>
            </a:r>
          </a:p>
        </p:txBody>
      </p:sp>
      <p:sp>
        <p:nvSpPr>
          <p:cNvPr id="30" name="Callout: Line 29">
            <a:extLst>
              <a:ext uri="{FF2B5EF4-FFF2-40B4-BE49-F238E27FC236}">
                <a16:creationId xmlns:a16="http://schemas.microsoft.com/office/drawing/2014/main" id="{F1CC6907-EAA4-4BD8-80D2-865EDAEAB826}"/>
              </a:ext>
            </a:extLst>
          </p:cNvPr>
          <p:cNvSpPr/>
          <p:nvPr/>
        </p:nvSpPr>
        <p:spPr>
          <a:xfrm>
            <a:off x="3271385" y="1302260"/>
            <a:ext cx="1856650" cy="581234"/>
          </a:xfrm>
          <a:prstGeom prst="borderCallout1">
            <a:avLst>
              <a:gd name="adj1" fmla="val 98881"/>
              <a:gd name="adj2" fmla="val 36584"/>
              <a:gd name="adj3" fmla="val 294805"/>
              <a:gd name="adj4" fmla="val 57028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u="sng" dirty="0">
                <a:solidFill>
                  <a:srgbClr val="FF0000"/>
                </a:solidFill>
              </a:rPr>
              <a:t>F4</a:t>
            </a:r>
          </a:p>
          <a:p>
            <a:pPr marL="171450" indent="-171450">
              <a:buFontTx/>
              <a:buChar char="-"/>
            </a:pPr>
            <a:r>
              <a:rPr lang="cs-CZ" sz="1000" dirty="0" err="1">
                <a:solidFill>
                  <a:srgbClr val="FF0000"/>
                </a:solidFill>
              </a:rPr>
              <a:t>Inst</a:t>
            </a:r>
            <a:r>
              <a:rPr lang="cs-CZ" sz="1000" dirty="0">
                <a:solidFill>
                  <a:srgbClr val="FF0000"/>
                </a:solidFill>
              </a:rPr>
              <a:t>. Výkon FVE: 13,05 </a:t>
            </a:r>
            <a:r>
              <a:rPr lang="cs-CZ" sz="1000" dirty="0" err="1">
                <a:solidFill>
                  <a:srgbClr val="FF0000"/>
                </a:solidFill>
              </a:rPr>
              <a:t>kWp</a:t>
            </a:r>
            <a:endParaRPr lang="cs-CZ" sz="1000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cs-CZ" sz="1000" dirty="0">
                <a:solidFill>
                  <a:srgbClr val="FF0000"/>
                </a:solidFill>
              </a:rPr>
              <a:t>Soudobý výkon MDO: ?? kW</a:t>
            </a:r>
          </a:p>
        </p:txBody>
      </p:sp>
      <p:sp>
        <p:nvSpPr>
          <p:cNvPr id="31" name="Callout: Line 30">
            <a:extLst>
              <a:ext uri="{FF2B5EF4-FFF2-40B4-BE49-F238E27FC236}">
                <a16:creationId xmlns:a16="http://schemas.microsoft.com/office/drawing/2014/main" id="{8B5DC5B5-8FF6-4B87-B297-9C3E77CC3EF5}"/>
              </a:ext>
            </a:extLst>
          </p:cNvPr>
          <p:cNvSpPr/>
          <p:nvPr/>
        </p:nvSpPr>
        <p:spPr>
          <a:xfrm>
            <a:off x="2572374" y="4431200"/>
            <a:ext cx="1927649" cy="581234"/>
          </a:xfrm>
          <a:prstGeom prst="borderCallout1">
            <a:avLst>
              <a:gd name="adj1" fmla="val 4001"/>
              <a:gd name="adj2" fmla="val 79220"/>
              <a:gd name="adj3" fmla="val -83058"/>
              <a:gd name="adj4" fmla="val 102159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u="sng" dirty="0">
                <a:solidFill>
                  <a:srgbClr val="FF0000"/>
                </a:solidFill>
              </a:rPr>
              <a:t>F2+F3</a:t>
            </a:r>
          </a:p>
          <a:p>
            <a:pPr marL="171450" indent="-171450">
              <a:buFontTx/>
              <a:buChar char="-"/>
            </a:pPr>
            <a:r>
              <a:rPr lang="cs-CZ" sz="1000" dirty="0" err="1">
                <a:solidFill>
                  <a:srgbClr val="FF0000"/>
                </a:solidFill>
              </a:rPr>
              <a:t>Inst</a:t>
            </a:r>
            <a:r>
              <a:rPr lang="cs-CZ" sz="1000" dirty="0">
                <a:solidFill>
                  <a:srgbClr val="FF0000"/>
                </a:solidFill>
              </a:rPr>
              <a:t>. Výkon FVE: 42,3 </a:t>
            </a:r>
            <a:r>
              <a:rPr lang="cs-CZ" sz="1000" dirty="0" err="1">
                <a:solidFill>
                  <a:srgbClr val="FF0000"/>
                </a:solidFill>
              </a:rPr>
              <a:t>kWp</a:t>
            </a:r>
            <a:endParaRPr lang="cs-CZ" sz="1000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cs-CZ" sz="1000" dirty="0">
                <a:solidFill>
                  <a:srgbClr val="FF0000"/>
                </a:solidFill>
              </a:rPr>
              <a:t>Soudobý výkon MDO: ?? kW</a:t>
            </a:r>
          </a:p>
        </p:txBody>
      </p:sp>
      <p:sp>
        <p:nvSpPr>
          <p:cNvPr id="32" name="Callout: Line 31">
            <a:extLst>
              <a:ext uri="{FF2B5EF4-FFF2-40B4-BE49-F238E27FC236}">
                <a16:creationId xmlns:a16="http://schemas.microsoft.com/office/drawing/2014/main" id="{16E28955-CA50-49ED-B6E3-5FFFD3C66D13}"/>
              </a:ext>
            </a:extLst>
          </p:cNvPr>
          <p:cNvSpPr/>
          <p:nvPr/>
        </p:nvSpPr>
        <p:spPr>
          <a:xfrm>
            <a:off x="2757244" y="5669475"/>
            <a:ext cx="1927649" cy="581234"/>
          </a:xfrm>
          <a:prstGeom prst="borderCallout1">
            <a:avLst>
              <a:gd name="adj1" fmla="val -914"/>
              <a:gd name="adj2" fmla="val 60845"/>
              <a:gd name="adj3" fmla="val -314123"/>
              <a:gd name="adj4" fmla="val 14192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u="sng" dirty="0">
                <a:solidFill>
                  <a:srgbClr val="FF0000"/>
                </a:solidFill>
              </a:rPr>
              <a:t>F1</a:t>
            </a:r>
          </a:p>
          <a:p>
            <a:pPr marL="171450" indent="-171450">
              <a:buFontTx/>
              <a:buChar char="-"/>
            </a:pPr>
            <a:r>
              <a:rPr lang="cs-CZ" sz="1000" dirty="0" err="1">
                <a:solidFill>
                  <a:srgbClr val="FF0000"/>
                </a:solidFill>
              </a:rPr>
              <a:t>Inst</a:t>
            </a:r>
            <a:r>
              <a:rPr lang="cs-CZ" sz="1000" dirty="0">
                <a:solidFill>
                  <a:srgbClr val="FF0000"/>
                </a:solidFill>
              </a:rPr>
              <a:t>. Výkon FVE: 43,2 </a:t>
            </a:r>
            <a:r>
              <a:rPr lang="cs-CZ" sz="1000" dirty="0" err="1">
                <a:solidFill>
                  <a:srgbClr val="FF0000"/>
                </a:solidFill>
              </a:rPr>
              <a:t>kWp</a:t>
            </a:r>
            <a:endParaRPr lang="cs-CZ" sz="1000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cs-CZ" sz="1000" dirty="0">
                <a:solidFill>
                  <a:srgbClr val="FF0000"/>
                </a:solidFill>
              </a:rPr>
              <a:t>Soudobý výkon MDO: ?? kW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56CDA1B-3E70-4997-9923-1608B77F6C37}"/>
              </a:ext>
            </a:extLst>
          </p:cNvPr>
          <p:cNvSpPr/>
          <p:nvPr/>
        </p:nvSpPr>
        <p:spPr>
          <a:xfrm>
            <a:off x="5285869" y="3666814"/>
            <a:ext cx="282335" cy="2752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allout: Line 33">
            <a:extLst>
              <a:ext uri="{FF2B5EF4-FFF2-40B4-BE49-F238E27FC236}">
                <a16:creationId xmlns:a16="http://schemas.microsoft.com/office/drawing/2014/main" id="{60F7FFC3-3EA4-4881-BB3A-FF10F4C313C7}"/>
              </a:ext>
            </a:extLst>
          </p:cNvPr>
          <p:cNvSpPr/>
          <p:nvPr/>
        </p:nvSpPr>
        <p:spPr>
          <a:xfrm>
            <a:off x="4737153" y="5272112"/>
            <a:ext cx="1927649" cy="581234"/>
          </a:xfrm>
          <a:prstGeom prst="borderCallout1">
            <a:avLst>
              <a:gd name="adj1" fmla="val -914"/>
              <a:gd name="adj2" fmla="val 60845"/>
              <a:gd name="adj3" fmla="val -169913"/>
              <a:gd name="adj4" fmla="val 79916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u="sng" dirty="0">
                <a:solidFill>
                  <a:srgbClr val="FF0000"/>
                </a:solidFill>
              </a:rPr>
              <a:t>A3</a:t>
            </a:r>
          </a:p>
          <a:p>
            <a:pPr marL="171450" indent="-171450">
              <a:buFontTx/>
              <a:buChar char="-"/>
            </a:pPr>
            <a:r>
              <a:rPr lang="cs-CZ" sz="1000" dirty="0" err="1">
                <a:solidFill>
                  <a:srgbClr val="FF0000"/>
                </a:solidFill>
              </a:rPr>
              <a:t>Inst</a:t>
            </a:r>
            <a:r>
              <a:rPr lang="cs-CZ" sz="1000" dirty="0">
                <a:solidFill>
                  <a:srgbClr val="FF0000"/>
                </a:solidFill>
              </a:rPr>
              <a:t>. Výkon FVE: 37,35 </a:t>
            </a:r>
            <a:r>
              <a:rPr lang="cs-CZ" sz="1000" dirty="0" err="1">
                <a:solidFill>
                  <a:srgbClr val="FF0000"/>
                </a:solidFill>
              </a:rPr>
              <a:t>kWp</a:t>
            </a:r>
            <a:endParaRPr lang="cs-CZ" sz="1000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cs-CZ" sz="1000" dirty="0">
                <a:solidFill>
                  <a:srgbClr val="FF0000"/>
                </a:solidFill>
              </a:rPr>
              <a:t>Soudobý výkon MDO: 52 kW</a:t>
            </a:r>
          </a:p>
        </p:txBody>
      </p:sp>
      <p:sp>
        <p:nvSpPr>
          <p:cNvPr id="35" name="Callout: Line 34">
            <a:extLst>
              <a:ext uri="{FF2B5EF4-FFF2-40B4-BE49-F238E27FC236}">
                <a16:creationId xmlns:a16="http://schemas.microsoft.com/office/drawing/2014/main" id="{8EC64403-74E6-4853-A4FC-426E609D0B77}"/>
              </a:ext>
            </a:extLst>
          </p:cNvPr>
          <p:cNvSpPr/>
          <p:nvPr/>
        </p:nvSpPr>
        <p:spPr>
          <a:xfrm>
            <a:off x="6357066" y="6089110"/>
            <a:ext cx="1927649" cy="581234"/>
          </a:xfrm>
          <a:prstGeom prst="borderCallout1">
            <a:avLst>
              <a:gd name="adj1" fmla="val -4191"/>
              <a:gd name="adj2" fmla="val 35150"/>
              <a:gd name="adj3" fmla="val -245296"/>
              <a:gd name="adj4" fmla="val 23586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u="sng" dirty="0">
                <a:solidFill>
                  <a:srgbClr val="FF0000"/>
                </a:solidFill>
              </a:rPr>
              <a:t>A5</a:t>
            </a:r>
          </a:p>
          <a:p>
            <a:pPr marL="171450" indent="-171450">
              <a:buFontTx/>
              <a:buChar char="-"/>
            </a:pPr>
            <a:r>
              <a:rPr lang="cs-CZ" sz="1000" dirty="0" err="1">
                <a:solidFill>
                  <a:srgbClr val="FF0000"/>
                </a:solidFill>
              </a:rPr>
              <a:t>Inst</a:t>
            </a:r>
            <a:r>
              <a:rPr lang="cs-CZ" sz="1000" dirty="0">
                <a:solidFill>
                  <a:srgbClr val="FF0000"/>
                </a:solidFill>
              </a:rPr>
              <a:t>. Výkon FVE: 13,5 </a:t>
            </a:r>
            <a:r>
              <a:rPr lang="cs-CZ" sz="1000" dirty="0" err="1">
                <a:solidFill>
                  <a:srgbClr val="FF0000"/>
                </a:solidFill>
              </a:rPr>
              <a:t>kWp</a:t>
            </a:r>
            <a:endParaRPr lang="cs-CZ" sz="1000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cs-CZ" sz="1000" dirty="0">
                <a:solidFill>
                  <a:srgbClr val="FF0000"/>
                </a:solidFill>
              </a:rPr>
              <a:t>Soudobý výkon MDO: ?? kW</a:t>
            </a:r>
          </a:p>
        </p:txBody>
      </p:sp>
      <p:sp>
        <p:nvSpPr>
          <p:cNvPr id="36" name="Callout: Line 35">
            <a:extLst>
              <a:ext uri="{FF2B5EF4-FFF2-40B4-BE49-F238E27FC236}">
                <a16:creationId xmlns:a16="http://schemas.microsoft.com/office/drawing/2014/main" id="{BFA68DED-A958-4723-BA24-445271909D0D}"/>
              </a:ext>
            </a:extLst>
          </p:cNvPr>
          <p:cNvSpPr/>
          <p:nvPr/>
        </p:nvSpPr>
        <p:spPr>
          <a:xfrm>
            <a:off x="7959458" y="5457193"/>
            <a:ext cx="1927649" cy="581234"/>
          </a:xfrm>
          <a:prstGeom prst="borderCallout1">
            <a:avLst>
              <a:gd name="adj1" fmla="val -4191"/>
              <a:gd name="adj2" fmla="val 35150"/>
              <a:gd name="adj3" fmla="val -155486"/>
              <a:gd name="adj4" fmla="val -27442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u="sng" dirty="0">
                <a:solidFill>
                  <a:srgbClr val="FF0000"/>
                </a:solidFill>
              </a:rPr>
              <a:t>A2</a:t>
            </a:r>
          </a:p>
          <a:p>
            <a:pPr marL="171450" indent="-171450">
              <a:buFontTx/>
              <a:buChar char="-"/>
            </a:pPr>
            <a:r>
              <a:rPr lang="cs-CZ" sz="1000" dirty="0" err="1">
                <a:solidFill>
                  <a:srgbClr val="FF0000"/>
                </a:solidFill>
              </a:rPr>
              <a:t>Inst</a:t>
            </a:r>
            <a:r>
              <a:rPr lang="cs-CZ" sz="1000" dirty="0">
                <a:solidFill>
                  <a:srgbClr val="FF0000"/>
                </a:solidFill>
              </a:rPr>
              <a:t>. Výkon FVE: 35,55 </a:t>
            </a:r>
            <a:r>
              <a:rPr lang="cs-CZ" sz="1000" dirty="0" err="1">
                <a:solidFill>
                  <a:srgbClr val="FF0000"/>
                </a:solidFill>
              </a:rPr>
              <a:t>kWp</a:t>
            </a:r>
            <a:endParaRPr lang="cs-CZ" sz="1000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cs-CZ" sz="1000" dirty="0">
                <a:solidFill>
                  <a:srgbClr val="FF0000"/>
                </a:solidFill>
              </a:rPr>
              <a:t>Soudobý výkon MDO: 84 kW</a:t>
            </a:r>
          </a:p>
        </p:txBody>
      </p:sp>
      <p:sp>
        <p:nvSpPr>
          <p:cNvPr id="37" name="Callout: Line 36">
            <a:extLst>
              <a:ext uri="{FF2B5EF4-FFF2-40B4-BE49-F238E27FC236}">
                <a16:creationId xmlns:a16="http://schemas.microsoft.com/office/drawing/2014/main" id="{4C99C7FE-AFB8-4E48-A633-1FAA6303F933}"/>
              </a:ext>
            </a:extLst>
          </p:cNvPr>
          <p:cNvSpPr/>
          <p:nvPr/>
        </p:nvSpPr>
        <p:spPr>
          <a:xfrm>
            <a:off x="9985939" y="5551099"/>
            <a:ext cx="1927649" cy="581234"/>
          </a:xfrm>
          <a:prstGeom prst="borderCallout1">
            <a:avLst>
              <a:gd name="adj1" fmla="val 51527"/>
              <a:gd name="adj2" fmla="val 1550"/>
              <a:gd name="adj3" fmla="val -137383"/>
              <a:gd name="adj4" fmla="val -68164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u="sng" dirty="0">
                <a:solidFill>
                  <a:srgbClr val="FF0000"/>
                </a:solidFill>
              </a:rPr>
              <a:t>A6</a:t>
            </a:r>
          </a:p>
          <a:p>
            <a:pPr marL="171450" indent="-171450">
              <a:buFontTx/>
              <a:buChar char="-"/>
            </a:pPr>
            <a:r>
              <a:rPr lang="cs-CZ" sz="1000" dirty="0" err="1">
                <a:solidFill>
                  <a:srgbClr val="FF0000"/>
                </a:solidFill>
              </a:rPr>
              <a:t>Inst</a:t>
            </a:r>
            <a:r>
              <a:rPr lang="cs-CZ" sz="1000" dirty="0">
                <a:solidFill>
                  <a:srgbClr val="FF0000"/>
                </a:solidFill>
              </a:rPr>
              <a:t>. Výkon FVE: 31,5 </a:t>
            </a:r>
            <a:r>
              <a:rPr lang="cs-CZ" sz="1000" dirty="0" err="1">
                <a:solidFill>
                  <a:srgbClr val="FF0000"/>
                </a:solidFill>
              </a:rPr>
              <a:t>kWp</a:t>
            </a:r>
            <a:endParaRPr lang="cs-CZ" sz="1000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cs-CZ" sz="1000" dirty="0">
                <a:solidFill>
                  <a:srgbClr val="FF0000"/>
                </a:solidFill>
              </a:rPr>
              <a:t>Soudobý výkon MDO: 32 kW</a:t>
            </a:r>
          </a:p>
        </p:txBody>
      </p:sp>
      <p:sp>
        <p:nvSpPr>
          <p:cNvPr id="38" name="Callout: Line 37">
            <a:extLst>
              <a:ext uri="{FF2B5EF4-FFF2-40B4-BE49-F238E27FC236}">
                <a16:creationId xmlns:a16="http://schemas.microsoft.com/office/drawing/2014/main" id="{403C1636-646D-4E64-A1AD-DFAB6EAF9972}"/>
              </a:ext>
            </a:extLst>
          </p:cNvPr>
          <p:cNvSpPr/>
          <p:nvPr/>
        </p:nvSpPr>
        <p:spPr>
          <a:xfrm>
            <a:off x="9985939" y="4885037"/>
            <a:ext cx="1927649" cy="581234"/>
          </a:xfrm>
          <a:prstGeom prst="borderCallout1">
            <a:avLst>
              <a:gd name="adj1" fmla="val 51527"/>
              <a:gd name="adj2" fmla="val 1550"/>
              <a:gd name="adj3" fmla="val -17631"/>
              <a:gd name="adj4" fmla="val -32194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u="sng" dirty="0">
                <a:solidFill>
                  <a:srgbClr val="FF0000"/>
                </a:solidFill>
              </a:rPr>
              <a:t>A6-A7-A8</a:t>
            </a:r>
          </a:p>
          <a:p>
            <a:pPr marL="171450" indent="-171450">
              <a:buFontTx/>
              <a:buChar char="-"/>
            </a:pPr>
            <a:r>
              <a:rPr lang="cs-CZ" sz="1000" dirty="0" err="1">
                <a:solidFill>
                  <a:srgbClr val="FF0000"/>
                </a:solidFill>
              </a:rPr>
              <a:t>Inst</a:t>
            </a:r>
            <a:r>
              <a:rPr lang="cs-CZ" sz="1000" dirty="0">
                <a:solidFill>
                  <a:srgbClr val="FF0000"/>
                </a:solidFill>
              </a:rPr>
              <a:t>. Výkon FVE: 32,4 </a:t>
            </a:r>
            <a:r>
              <a:rPr lang="cs-CZ" sz="1000" dirty="0" err="1">
                <a:solidFill>
                  <a:srgbClr val="FF0000"/>
                </a:solidFill>
              </a:rPr>
              <a:t>kWp</a:t>
            </a:r>
            <a:endParaRPr lang="cs-CZ" sz="1000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cs-CZ" sz="1000" dirty="0">
                <a:solidFill>
                  <a:srgbClr val="FF0000"/>
                </a:solidFill>
              </a:rPr>
              <a:t>Soudobý výkon MDO: ?? kW</a:t>
            </a:r>
          </a:p>
        </p:txBody>
      </p:sp>
      <p:sp>
        <p:nvSpPr>
          <p:cNvPr id="39" name="Callout: Line 38">
            <a:extLst>
              <a:ext uri="{FF2B5EF4-FFF2-40B4-BE49-F238E27FC236}">
                <a16:creationId xmlns:a16="http://schemas.microsoft.com/office/drawing/2014/main" id="{92F1FC0B-A906-4243-AD66-895F70DD5DB1}"/>
              </a:ext>
            </a:extLst>
          </p:cNvPr>
          <p:cNvSpPr/>
          <p:nvPr/>
        </p:nvSpPr>
        <p:spPr>
          <a:xfrm>
            <a:off x="10061307" y="3870922"/>
            <a:ext cx="1927649" cy="581234"/>
          </a:xfrm>
          <a:prstGeom prst="borderCallout1">
            <a:avLst>
              <a:gd name="adj1" fmla="val 102987"/>
              <a:gd name="adj2" fmla="val 16623"/>
              <a:gd name="adj3" fmla="val 148880"/>
              <a:gd name="adj4" fmla="val 3333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u="sng" dirty="0">
                <a:solidFill>
                  <a:srgbClr val="FF0000"/>
                </a:solidFill>
              </a:rPr>
              <a:t>A7</a:t>
            </a:r>
          </a:p>
          <a:p>
            <a:pPr marL="171450" indent="-171450">
              <a:buFontTx/>
              <a:buChar char="-"/>
            </a:pPr>
            <a:r>
              <a:rPr lang="cs-CZ" sz="1000" dirty="0" err="1">
                <a:solidFill>
                  <a:srgbClr val="FF0000"/>
                </a:solidFill>
              </a:rPr>
              <a:t>Inst</a:t>
            </a:r>
            <a:r>
              <a:rPr lang="cs-CZ" sz="1000" dirty="0">
                <a:solidFill>
                  <a:srgbClr val="FF0000"/>
                </a:solidFill>
              </a:rPr>
              <a:t>. Výkon FVE: 35,1 </a:t>
            </a:r>
            <a:r>
              <a:rPr lang="cs-CZ" sz="1000" dirty="0" err="1">
                <a:solidFill>
                  <a:srgbClr val="FF0000"/>
                </a:solidFill>
              </a:rPr>
              <a:t>kWp</a:t>
            </a:r>
            <a:endParaRPr lang="cs-CZ" sz="1000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cs-CZ" sz="1000" dirty="0">
                <a:solidFill>
                  <a:srgbClr val="FF0000"/>
                </a:solidFill>
              </a:rPr>
              <a:t>Soudobý výkon MDO: ?? kW</a:t>
            </a:r>
          </a:p>
        </p:txBody>
      </p:sp>
      <p:sp>
        <p:nvSpPr>
          <p:cNvPr id="40" name="Callout: Line 39">
            <a:extLst>
              <a:ext uri="{FF2B5EF4-FFF2-40B4-BE49-F238E27FC236}">
                <a16:creationId xmlns:a16="http://schemas.microsoft.com/office/drawing/2014/main" id="{08E4F69F-2173-4FE5-BF8E-000DC5DA2147}"/>
              </a:ext>
            </a:extLst>
          </p:cNvPr>
          <p:cNvSpPr/>
          <p:nvPr/>
        </p:nvSpPr>
        <p:spPr>
          <a:xfrm>
            <a:off x="8524699" y="3156584"/>
            <a:ext cx="1927649" cy="581234"/>
          </a:xfrm>
          <a:prstGeom prst="borderCallout1">
            <a:avLst>
              <a:gd name="adj1" fmla="val 99051"/>
              <a:gd name="adj2" fmla="val 41574"/>
              <a:gd name="adj3" fmla="val 149896"/>
              <a:gd name="adj4" fmla="val 49205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u="sng" dirty="0">
                <a:solidFill>
                  <a:srgbClr val="FF0000"/>
                </a:solidFill>
              </a:rPr>
              <a:t>A8</a:t>
            </a:r>
          </a:p>
          <a:p>
            <a:pPr marL="171450" indent="-171450">
              <a:buFontTx/>
              <a:buChar char="-"/>
            </a:pPr>
            <a:r>
              <a:rPr lang="cs-CZ" sz="1000" dirty="0" err="1">
                <a:solidFill>
                  <a:srgbClr val="FF0000"/>
                </a:solidFill>
              </a:rPr>
              <a:t>Inst</a:t>
            </a:r>
            <a:r>
              <a:rPr lang="cs-CZ" sz="1000" dirty="0">
                <a:solidFill>
                  <a:srgbClr val="FF0000"/>
                </a:solidFill>
              </a:rPr>
              <a:t>. Výkon FVE: 17,1 </a:t>
            </a:r>
            <a:r>
              <a:rPr lang="cs-CZ" sz="1000" dirty="0" err="1">
                <a:solidFill>
                  <a:srgbClr val="FF0000"/>
                </a:solidFill>
              </a:rPr>
              <a:t>kWp</a:t>
            </a:r>
            <a:endParaRPr lang="cs-CZ" sz="1000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cs-CZ" sz="1000" dirty="0">
                <a:solidFill>
                  <a:srgbClr val="FF0000"/>
                </a:solidFill>
              </a:rPr>
              <a:t>Soudobý výkon MDO: ?? kW</a:t>
            </a:r>
          </a:p>
        </p:txBody>
      </p:sp>
      <p:sp>
        <p:nvSpPr>
          <p:cNvPr id="41" name="Callout: Line 40">
            <a:extLst>
              <a:ext uri="{FF2B5EF4-FFF2-40B4-BE49-F238E27FC236}">
                <a16:creationId xmlns:a16="http://schemas.microsoft.com/office/drawing/2014/main" id="{DB2A5370-0C70-4167-9A39-9BB3A065A6D7}"/>
              </a:ext>
            </a:extLst>
          </p:cNvPr>
          <p:cNvSpPr/>
          <p:nvPr/>
        </p:nvSpPr>
        <p:spPr>
          <a:xfrm>
            <a:off x="10206743" y="2519776"/>
            <a:ext cx="1927649" cy="581234"/>
          </a:xfrm>
          <a:prstGeom prst="borderCallout1">
            <a:avLst>
              <a:gd name="adj1" fmla="val 99051"/>
              <a:gd name="adj2" fmla="val 41574"/>
              <a:gd name="adj3" fmla="val 128592"/>
              <a:gd name="adj4" fmla="val 56960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u="sng" dirty="0">
                <a:solidFill>
                  <a:srgbClr val="FF0000"/>
                </a:solidFill>
              </a:rPr>
              <a:t>Vila</a:t>
            </a:r>
          </a:p>
          <a:p>
            <a:pPr marL="171450" indent="-171450">
              <a:buFontTx/>
              <a:buChar char="-"/>
            </a:pPr>
            <a:r>
              <a:rPr lang="cs-CZ" sz="1000" dirty="0" err="1">
                <a:solidFill>
                  <a:srgbClr val="FF0000"/>
                </a:solidFill>
              </a:rPr>
              <a:t>Inst</a:t>
            </a:r>
            <a:r>
              <a:rPr lang="cs-CZ" sz="1000" dirty="0">
                <a:solidFill>
                  <a:srgbClr val="FF0000"/>
                </a:solidFill>
              </a:rPr>
              <a:t>. Výkon FVE: 12,15 </a:t>
            </a:r>
            <a:r>
              <a:rPr lang="cs-CZ" sz="1000" dirty="0" err="1">
                <a:solidFill>
                  <a:srgbClr val="FF0000"/>
                </a:solidFill>
              </a:rPr>
              <a:t>kWp</a:t>
            </a:r>
            <a:endParaRPr lang="cs-CZ" sz="1000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cs-CZ" sz="1000" dirty="0">
                <a:solidFill>
                  <a:srgbClr val="FF0000"/>
                </a:solidFill>
              </a:rPr>
              <a:t>Soudobý výkon: ?? kW</a:t>
            </a:r>
          </a:p>
        </p:txBody>
      </p:sp>
      <p:sp>
        <p:nvSpPr>
          <p:cNvPr id="42" name="Callout: Line 41">
            <a:extLst>
              <a:ext uri="{FF2B5EF4-FFF2-40B4-BE49-F238E27FC236}">
                <a16:creationId xmlns:a16="http://schemas.microsoft.com/office/drawing/2014/main" id="{2236929E-1506-4F2B-9967-9EDC0B937475}"/>
              </a:ext>
            </a:extLst>
          </p:cNvPr>
          <p:cNvSpPr/>
          <p:nvPr/>
        </p:nvSpPr>
        <p:spPr>
          <a:xfrm>
            <a:off x="87251" y="1047149"/>
            <a:ext cx="3084133" cy="2879960"/>
          </a:xfrm>
          <a:prstGeom prst="borderCallout1">
            <a:avLst>
              <a:gd name="adj1" fmla="val 100929"/>
              <a:gd name="adj2" fmla="val 99351"/>
              <a:gd name="adj3" fmla="val 99640"/>
              <a:gd name="adj4" fmla="val 100005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u="sng" dirty="0">
                <a:solidFill>
                  <a:srgbClr val="FF0000"/>
                </a:solidFill>
              </a:rPr>
              <a:t>ROZVODY</a:t>
            </a:r>
            <a:r>
              <a:rPr lang="cs-CZ" sz="1050" u="sng" dirty="0">
                <a:solidFill>
                  <a:srgbClr val="FF0000"/>
                </a:solidFill>
              </a:rPr>
              <a:t> (kapacita)</a:t>
            </a:r>
          </a:p>
          <a:p>
            <a:pPr marL="171450" indent="-171450">
              <a:buFontTx/>
              <a:buChar char="-"/>
            </a:pPr>
            <a:r>
              <a:rPr lang="en-US" sz="1050" dirty="0">
                <a:solidFill>
                  <a:srgbClr val="FF0000"/>
                </a:solidFill>
              </a:rPr>
              <a:t>LDN DO: </a:t>
            </a:r>
            <a:r>
              <a:rPr lang="cs-CZ" sz="1050" dirty="0">
                <a:solidFill>
                  <a:srgbClr val="FF0000"/>
                </a:solidFill>
              </a:rPr>
              <a:t>2x AYKY3x185+95 (3x240A)</a:t>
            </a:r>
          </a:p>
          <a:p>
            <a:pPr marL="171450" indent="-171450">
              <a:buFontTx/>
              <a:buChar char="-"/>
            </a:pPr>
            <a:r>
              <a:rPr lang="en-US" sz="1050" dirty="0">
                <a:solidFill>
                  <a:srgbClr val="FF0000"/>
                </a:solidFill>
              </a:rPr>
              <a:t>LDN MDO: </a:t>
            </a:r>
            <a:r>
              <a:rPr lang="cs-CZ" sz="1050" dirty="0">
                <a:solidFill>
                  <a:srgbClr val="FF0000"/>
                </a:solidFill>
              </a:rPr>
              <a:t>2xAYKY3x240+120 (2x3x200A)</a:t>
            </a:r>
          </a:p>
          <a:p>
            <a:pPr marL="628650" lvl="1" indent="-171450">
              <a:buFontTx/>
              <a:buChar char="-"/>
            </a:pPr>
            <a:r>
              <a:rPr lang="cs-CZ" sz="1050" dirty="0">
                <a:solidFill>
                  <a:srgbClr val="FF0000"/>
                </a:solidFill>
              </a:rPr>
              <a:t>2xAYKY3x240+120 (3x200A)</a:t>
            </a:r>
          </a:p>
          <a:p>
            <a:pPr marL="171450" indent="-171450">
              <a:buFontTx/>
              <a:buChar char="-"/>
            </a:pPr>
            <a:r>
              <a:rPr lang="en-US" sz="1050" dirty="0" err="1">
                <a:solidFill>
                  <a:srgbClr val="FF0000"/>
                </a:solidFill>
              </a:rPr>
              <a:t>Poliklinika</a:t>
            </a:r>
            <a:r>
              <a:rPr lang="en-US" sz="1050" dirty="0">
                <a:solidFill>
                  <a:srgbClr val="FF0000"/>
                </a:solidFill>
              </a:rPr>
              <a:t> DO: 3xAYKY</a:t>
            </a:r>
            <a:r>
              <a:rPr lang="cs-CZ" sz="1050" dirty="0">
                <a:solidFill>
                  <a:srgbClr val="FF0000"/>
                </a:solidFill>
              </a:rPr>
              <a:t>3x240+120 (3x460A)</a:t>
            </a:r>
          </a:p>
          <a:p>
            <a:pPr marL="171450" indent="-171450">
              <a:buFontTx/>
              <a:buChar char="-"/>
            </a:pPr>
            <a:r>
              <a:rPr lang="cs-CZ" sz="1050" dirty="0">
                <a:solidFill>
                  <a:srgbClr val="FF0000"/>
                </a:solidFill>
              </a:rPr>
              <a:t>Nemocnice</a:t>
            </a:r>
            <a:r>
              <a:rPr lang="en-US" sz="1050" dirty="0">
                <a:solidFill>
                  <a:srgbClr val="FF0000"/>
                </a:solidFill>
              </a:rPr>
              <a:t> DO: </a:t>
            </a:r>
            <a:r>
              <a:rPr lang="cs-CZ" sz="1050" dirty="0">
                <a:solidFill>
                  <a:srgbClr val="FF0000"/>
                </a:solidFill>
              </a:rPr>
              <a:t>1</a:t>
            </a:r>
            <a:r>
              <a:rPr lang="en-US" sz="1050" dirty="0" err="1">
                <a:solidFill>
                  <a:srgbClr val="FF0000"/>
                </a:solidFill>
              </a:rPr>
              <a:t>xAYKY</a:t>
            </a:r>
            <a:r>
              <a:rPr lang="cs-CZ" sz="1050" dirty="0">
                <a:solidFill>
                  <a:srgbClr val="FF0000"/>
                </a:solidFill>
              </a:rPr>
              <a:t>3x240+120 (3x190A)</a:t>
            </a:r>
          </a:p>
          <a:p>
            <a:pPr marL="171450" indent="-171450">
              <a:buFontTx/>
              <a:buChar char="-"/>
            </a:pPr>
            <a:r>
              <a:rPr lang="cs-CZ" sz="1050" dirty="0">
                <a:solidFill>
                  <a:srgbClr val="FF0000"/>
                </a:solidFill>
              </a:rPr>
              <a:t>Nemocnice</a:t>
            </a:r>
            <a:r>
              <a:rPr lang="en-US" sz="1050" dirty="0">
                <a:solidFill>
                  <a:srgbClr val="FF0000"/>
                </a:solidFill>
              </a:rPr>
              <a:t> </a:t>
            </a:r>
            <a:r>
              <a:rPr lang="cs-CZ" sz="1050" dirty="0">
                <a:solidFill>
                  <a:srgbClr val="FF0000"/>
                </a:solidFill>
              </a:rPr>
              <a:t>M</a:t>
            </a:r>
            <a:r>
              <a:rPr lang="en-US" sz="1050" dirty="0">
                <a:solidFill>
                  <a:srgbClr val="FF0000"/>
                </a:solidFill>
              </a:rPr>
              <a:t>DO: 3xAYKY</a:t>
            </a:r>
            <a:r>
              <a:rPr lang="cs-CZ" sz="1050" dirty="0">
                <a:solidFill>
                  <a:srgbClr val="FF0000"/>
                </a:solidFill>
              </a:rPr>
              <a:t>3x240+120 (3x450A)</a:t>
            </a:r>
          </a:p>
          <a:p>
            <a:pPr marL="171450" indent="-171450">
              <a:buFontTx/>
              <a:buChar char="-"/>
            </a:pPr>
            <a:r>
              <a:rPr lang="cs-CZ" sz="1050" dirty="0">
                <a:solidFill>
                  <a:srgbClr val="FF0000"/>
                </a:solidFill>
              </a:rPr>
              <a:t>Chirurgické sály DO: 2</a:t>
            </a:r>
            <a:r>
              <a:rPr lang="en-US" sz="1050" dirty="0" err="1">
                <a:solidFill>
                  <a:srgbClr val="FF0000"/>
                </a:solidFill>
              </a:rPr>
              <a:t>xAYKY</a:t>
            </a:r>
            <a:r>
              <a:rPr lang="cs-CZ" sz="1050" dirty="0">
                <a:solidFill>
                  <a:srgbClr val="FF0000"/>
                </a:solidFill>
              </a:rPr>
              <a:t>4x70 (3x140A)</a:t>
            </a:r>
          </a:p>
          <a:p>
            <a:pPr marL="171450" indent="-171450">
              <a:buFontTx/>
              <a:buChar char="-"/>
            </a:pPr>
            <a:r>
              <a:rPr lang="cs-CZ" sz="1050" dirty="0">
                <a:solidFill>
                  <a:srgbClr val="FF0000"/>
                </a:solidFill>
              </a:rPr>
              <a:t>Chirurgické sály MDO: 1</a:t>
            </a:r>
            <a:r>
              <a:rPr lang="en-US" sz="1050" dirty="0" err="1">
                <a:solidFill>
                  <a:srgbClr val="FF0000"/>
                </a:solidFill>
              </a:rPr>
              <a:t>xAYKY</a:t>
            </a:r>
            <a:r>
              <a:rPr lang="cs-CZ" sz="1050" dirty="0">
                <a:solidFill>
                  <a:srgbClr val="FF0000"/>
                </a:solidFill>
              </a:rPr>
              <a:t>3x185+95 (3x300A)</a:t>
            </a:r>
          </a:p>
          <a:p>
            <a:pPr marL="171450" indent="-171450">
              <a:buFontTx/>
              <a:buChar char="-"/>
            </a:pPr>
            <a:r>
              <a:rPr lang="cs-CZ" sz="1050" dirty="0">
                <a:solidFill>
                  <a:srgbClr val="FF0000"/>
                </a:solidFill>
              </a:rPr>
              <a:t>Kotelna DO: 1xAYKY3x185+95 (3x150A)</a:t>
            </a:r>
          </a:p>
          <a:p>
            <a:pPr marL="171450" indent="-171450">
              <a:buFontTx/>
              <a:buChar char="-"/>
            </a:pPr>
            <a:r>
              <a:rPr lang="cs-CZ" sz="1050" dirty="0">
                <a:solidFill>
                  <a:srgbClr val="FF0000"/>
                </a:solidFill>
              </a:rPr>
              <a:t>Údržba DO: 1xAYKY3x120+70 (3x120A)</a:t>
            </a:r>
          </a:p>
          <a:p>
            <a:pPr marL="171450" indent="-171450">
              <a:buFontTx/>
              <a:buChar char="-"/>
            </a:pPr>
            <a:r>
              <a:rPr lang="cs-CZ" sz="1050" dirty="0">
                <a:solidFill>
                  <a:srgbClr val="FF0000"/>
                </a:solidFill>
              </a:rPr>
              <a:t>Údržba MDO: 1xAYKY3x185+95 (3x150A)</a:t>
            </a:r>
          </a:p>
          <a:p>
            <a:pPr marL="171450" indent="-171450">
              <a:buFontTx/>
              <a:buChar char="-"/>
            </a:pPr>
            <a:r>
              <a:rPr lang="cs-CZ" sz="1050" dirty="0">
                <a:solidFill>
                  <a:srgbClr val="FF0000"/>
                </a:solidFill>
              </a:rPr>
              <a:t>Prádelna MDO: 1xAYKY3x185+95 (3x150A)</a:t>
            </a:r>
          </a:p>
          <a:p>
            <a:pPr marL="171450" indent="-171450">
              <a:buFontTx/>
              <a:buChar char="-"/>
            </a:pPr>
            <a:r>
              <a:rPr lang="cs-CZ" sz="1050" dirty="0">
                <a:solidFill>
                  <a:srgbClr val="FF0000"/>
                </a:solidFill>
              </a:rPr>
              <a:t>Prosektura, zásob MDO: 1xAYKY3x95+50 (3x90A)</a:t>
            </a:r>
          </a:p>
          <a:p>
            <a:pPr marL="171450" indent="-171450">
              <a:buFontTx/>
              <a:buChar char="-"/>
            </a:pPr>
            <a:r>
              <a:rPr lang="cs-CZ" sz="1050" dirty="0">
                <a:solidFill>
                  <a:srgbClr val="FF0000"/>
                </a:solidFill>
              </a:rPr>
              <a:t>ČOV MDO: 1xAYKY4x25 (3x45A)</a:t>
            </a:r>
          </a:p>
          <a:p>
            <a:pPr marL="171450" indent="-171450">
              <a:buFontTx/>
              <a:buChar char="-"/>
            </a:pPr>
            <a:r>
              <a:rPr lang="cs-CZ" sz="1050" dirty="0" err="1">
                <a:solidFill>
                  <a:srgbClr val="FF0000"/>
                </a:solidFill>
              </a:rPr>
              <a:t>Kompr</a:t>
            </a:r>
            <a:r>
              <a:rPr lang="cs-CZ" sz="1050" dirty="0">
                <a:solidFill>
                  <a:srgbClr val="FF0000"/>
                </a:solidFill>
              </a:rPr>
              <a:t>. Prádelna: 1xCYKY4x16 (3x45A)</a:t>
            </a:r>
          </a:p>
          <a:p>
            <a:pPr marL="171450" indent="-171450">
              <a:buFontTx/>
              <a:buChar char="-"/>
            </a:pPr>
            <a:r>
              <a:rPr lang="cs-CZ" sz="1050" dirty="0">
                <a:solidFill>
                  <a:srgbClr val="FF0000"/>
                </a:solidFill>
              </a:rPr>
              <a:t>Kuchyně MDO: 2xAYKY3x240+120 (3x300A)</a:t>
            </a:r>
          </a:p>
        </p:txBody>
      </p:sp>
    </p:spTree>
    <p:extLst>
      <p:ext uri="{BB962C8B-B14F-4D97-AF65-F5344CB8AC3E}">
        <p14:creationId xmlns:p14="http://schemas.microsoft.com/office/powerpoint/2010/main" val="42108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9">
            <a:extLst>
              <a:ext uri="{FF2B5EF4-FFF2-40B4-BE49-F238E27FC236}">
                <a16:creationId xmlns:a16="http://schemas.microsoft.com/office/drawing/2014/main" id="{6A161DE8-2018-4F05-B32F-0CBC8719E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3971" y="246543"/>
            <a:ext cx="100645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cs-CZ" sz="2400" b="1" dirty="0">
                <a:latin typeface="Montserrat" panose="00000500000000000000" pitchFamily="50" charset="-18"/>
              </a:rPr>
              <a:t>Přehled střídačů</a:t>
            </a:r>
          </a:p>
        </p:txBody>
      </p:sp>
      <p:pic>
        <p:nvPicPr>
          <p:cNvPr id="5" name="Obrázek 23">
            <a:extLst>
              <a:ext uri="{FF2B5EF4-FFF2-40B4-BE49-F238E27FC236}">
                <a16:creationId xmlns:a16="http://schemas.microsoft.com/office/drawing/2014/main" id="{F8A95C37-E0A5-4E7C-A13A-ED9F39356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809" y="157643"/>
            <a:ext cx="64611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D3C187FE-A317-4F9E-8835-46F87DFBE650}"/>
              </a:ext>
            </a:extLst>
          </p:cNvPr>
          <p:cNvCxnSpPr>
            <a:cxnSpLocks/>
          </p:cNvCxnSpPr>
          <p:nvPr/>
        </p:nvCxnSpPr>
        <p:spPr>
          <a:xfrm>
            <a:off x="1400235" y="856142"/>
            <a:ext cx="9424783" cy="0"/>
          </a:xfrm>
          <a:prstGeom prst="line">
            <a:avLst/>
          </a:prstGeom>
          <a:ln w="9525">
            <a:solidFill>
              <a:srgbClr val="32D2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ástupný symbol pro obsah 2">
            <a:extLst>
              <a:ext uri="{FF2B5EF4-FFF2-40B4-BE49-F238E27FC236}">
                <a16:creationId xmlns:a16="http://schemas.microsoft.com/office/drawing/2014/main" id="{AB67CE8F-AEDD-469F-87FD-99DF3EC53887}"/>
              </a:ext>
            </a:extLst>
          </p:cNvPr>
          <p:cNvSpPr>
            <a:spLocks/>
          </p:cNvSpPr>
          <p:nvPr/>
        </p:nvSpPr>
        <p:spPr bwMode="auto">
          <a:xfrm>
            <a:off x="661097" y="1077540"/>
            <a:ext cx="10869807" cy="907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8" indent="-342908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pl-PL" altLang="cs-CZ" sz="2000" b="1" dirty="0">
              <a:latin typeface="Montserrat" panose="00000500000000000000" pitchFamily="50" charset="-1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endParaRPr lang="pl-PL" altLang="cs-CZ" sz="2000" b="1" dirty="0">
              <a:solidFill>
                <a:srgbClr val="00B050"/>
              </a:solidFill>
              <a:latin typeface="Montserrat" panose="00000500000000000000" pitchFamily="50" charset="-1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200000"/>
              </a:lnSpc>
              <a:spcBef>
                <a:spcPct val="20000"/>
              </a:spcBef>
            </a:pPr>
            <a:endParaRPr lang="cs-CZ" altLang="cs-CZ" sz="2000" b="1" dirty="0">
              <a:latin typeface="Montserrat" panose="00000500000000000000" pitchFamily="50" charset="-18"/>
              <a:cs typeface="Arial" panose="020B0604020202020204" pitchFamily="34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4</a:t>
            </a:fld>
            <a:endParaRPr lang="cs-CZ"/>
          </a:p>
        </p:txBody>
      </p:sp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id="{FA7C2A2C-C744-6D1F-A510-E263BE10F2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686507"/>
              </p:ext>
            </p:extLst>
          </p:nvPr>
        </p:nvGraphicFramePr>
        <p:xfrm>
          <a:off x="953506" y="972997"/>
          <a:ext cx="8778969" cy="5708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0561">
                  <a:extLst>
                    <a:ext uri="{9D8B030D-6E8A-4147-A177-3AD203B41FA5}">
                      <a16:colId xmlns:a16="http://schemas.microsoft.com/office/drawing/2014/main" val="2072999206"/>
                    </a:ext>
                  </a:extLst>
                </a:gridCol>
                <a:gridCol w="1683945">
                  <a:extLst>
                    <a:ext uri="{9D8B030D-6E8A-4147-A177-3AD203B41FA5}">
                      <a16:colId xmlns:a16="http://schemas.microsoft.com/office/drawing/2014/main" val="519243676"/>
                    </a:ext>
                  </a:extLst>
                </a:gridCol>
                <a:gridCol w="1394234">
                  <a:extLst>
                    <a:ext uri="{9D8B030D-6E8A-4147-A177-3AD203B41FA5}">
                      <a16:colId xmlns:a16="http://schemas.microsoft.com/office/drawing/2014/main" val="2075898856"/>
                    </a:ext>
                  </a:extLst>
                </a:gridCol>
                <a:gridCol w="2299580">
                  <a:extLst>
                    <a:ext uri="{9D8B030D-6E8A-4147-A177-3AD203B41FA5}">
                      <a16:colId xmlns:a16="http://schemas.microsoft.com/office/drawing/2014/main" val="2231635188"/>
                    </a:ext>
                  </a:extLst>
                </a:gridCol>
                <a:gridCol w="2480649">
                  <a:extLst>
                    <a:ext uri="{9D8B030D-6E8A-4147-A177-3AD203B41FA5}">
                      <a16:colId xmlns:a16="http://schemas.microsoft.com/office/drawing/2014/main" val="2674635696"/>
                    </a:ext>
                  </a:extLst>
                </a:gridCol>
              </a:tblGrid>
              <a:tr h="311616">
                <a:tc>
                  <a:txBody>
                    <a:bodyPr/>
                    <a:lstStyle/>
                    <a:p>
                      <a:r>
                        <a:rPr lang="cs-CZ" sz="1500" dirty="0"/>
                        <a:t>BUDOVA</a:t>
                      </a:r>
                      <a:endParaRPr lang="en-US" sz="1500" dirty="0"/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500" dirty="0"/>
                        <a:t>INST. VÝKON (</a:t>
                      </a:r>
                      <a:r>
                        <a:rPr lang="cs-CZ" sz="1500" dirty="0" err="1"/>
                        <a:t>kWp</a:t>
                      </a:r>
                      <a:r>
                        <a:rPr lang="cs-CZ" sz="1500" dirty="0"/>
                        <a:t>)</a:t>
                      </a:r>
                      <a:endParaRPr lang="en-US" sz="15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500" dirty="0"/>
                        <a:t>Výkon střídače</a:t>
                      </a:r>
                      <a:endParaRPr lang="en-US" sz="15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500" dirty="0"/>
                        <a:t>PŘÍKLAD: Střídač (Typ)</a:t>
                      </a:r>
                      <a:endParaRPr lang="en-US" sz="15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err="1"/>
                        <a:t>Instala</a:t>
                      </a:r>
                      <a:r>
                        <a:rPr lang="cs-CZ" sz="1500" dirty="0"/>
                        <a:t>ční požadavky</a:t>
                      </a:r>
                      <a:r>
                        <a:rPr lang="en-US" sz="1500" dirty="0"/>
                        <a:t> (</a:t>
                      </a:r>
                      <a:r>
                        <a:rPr lang="en-US" sz="1500" dirty="0" err="1"/>
                        <a:t>Vx</a:t>
                      </a:r>
                      <a:r>
                        <a:rPr lang="cs-CZ" sz="1500" dirty="0"/>
                        <a:t>Š</a:t>
                      </a:r>
                      <a:r>
                        <a:rPr lang="en-US" sz="1500" dirty="0" err="1"/>
                        <a:t>xH</a:t>
                      </a:r>
                      <a:r>
                        <a:rPr lang="en-US" sz="1500" dirty="0"/>
                        <a:t>)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02655100"/>
                  </a:ext>
                </a:extLst>
              </a:tr>
              <a:tr h="311616">
                <a:tc>
                  <a:txBody>
                    <a:bodyPr/>
                    <a:lstStyle/>
                    <a:p>
                      <a:r>
                        <a:rPr lang="cs-CZ" sz="1200" dirty="0"/>
                        <a:t>A2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35,55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33 kW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SUN2000-33KTL-A 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Rovná zeď </a:t>
                      </a:r>
                      <a:r>
                        <a:rPr lang="en-US" sz="1200" dirty="0"/>
                        <a:t>1</a:t>
                      </a:r>
                      <a:r>
                        <a:rPr lang="cs-CZ" sz="1200" dirty="0"/>
                        <a:t>x</a:t>
                      </a:r>
                      <a:r>
                        <a:rPr lang="en-US" sz="1200" dirty="0"/>
                        <a:t>2</a:t>
                      </a:r>
                      <a:r>
                        <a:rPr lang="cs-CZ" sz="1200" dirty="0"/>
                        <a:t>x1 m (TYP A)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04442631"/>
                  </a:ext>
                </a:extLst>
              </a:tr>
              <a:tr h="311616">
                <a:tc>
                  <a:txBody>
                    <a:bodyPr/>
                    <a:lstStyle/>
                    <a:p>
                      <a:r>
                        <a:rPr lang="cs-CZ" sz="1200" dirty="0"/>
                        <a:t>A3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33,75</a:t>
                      </a:r>
                      <a:r>
                        <a:rPr lang="en-US" sz="1200" dirty="0"/>
                        <a:t> + 3</a:t>
                      </a:r>
                      <a:r>
                        <a:rPr lang="cs-CZ" sz="1200" dirty="0"/>
                        <a:t>,</a:t>
                      </a:r>
                      <a:r>
                        <a:rPr lang="en-US" sz="1200" dirty="0"/>
                        <a:t>6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36 kW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SUN2000-36KTL(400Vac) 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Rovná zeď </a:t>
                      </a:r>
                      <a:r>
                        <a:rPr lang="en-US" sz="1200" dirty="0"/>
                        <a:t>1.5x1.7x1m (</a:t>
                      </a:r>
                      <a:r>
                        <a:rPr lang="cs-CZ" sz="1200" dirty="0"/>
                        <a:t>TYP B)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9842409"/>
                  </a:ext>
                </a:extLst>
              </a:tr>
              <a:tr h="311616">
                <a:tc>
                  <a:txBody>
                    <a:bodyPr/>
                    <a:lstStyle/>
                    <a:p>
                      <a:r>
                        <a:rPr lang="cs-CZ" sz="1200" dirty="0">
                          <a:solidFill>
                            <a:schemeClr val="tx1"/>
                          </a:solidFill>
                        </a:rPr>
                        <a:t>A4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39,6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36 kW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SUN2000-36KTL(400Vac) 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Rovná zeď </a:t>
                      </a:r>
                      <a:r>
                        <a:rPr lang="en-US" sz="1200" dirty="0"/>
                        <a:t>1.5x1.7x1m (</a:t>
                      </a:r>
                      <a:r>
                        <a:rPr lang="cs-CZ" sz="1200" dirty="0"/>
                        <a:t>TYP B)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88999287"/>
                  </a:ext>
                </a:extLst>
              </a:tr>
              <a:tr h="311616">
                <a:tc>
                  <a:txBody>
                    <a:bodyPr/>
                    <a:lstStyle/>
                    <a:p>
                      <a:r>
                        <a:rPr lang="cs-CZ" sz="1200" dirty="0"/>
                        <a:t>A5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13.5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 kW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FRONIUS </a:t>
                      </a:r>
                      <a:r>
                        <a:rPr lang="en-US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Symo</a:t>
                      </a:r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15.0-3-M 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Rovná zeď </a:t>
                      </a:r>
                      <a:r>
                        <a:rPr lang="en-US" sz="1200" dirty="0"/>
                        <a:t>1x0.7x1m (</a:t>
                      </a:r>
                      <a:r>
                        <a:rPr lang="cs-CZ" sz="1200" dirty="0"/>
                        <a:t>TYP </a:t>
                      </a:r>
                      <a:r>
                        <a:rPr lang="en-US" sz="1200" dirty="0"/>
                        <a:t>C</a:t>
                      </a:r>
                      <a:r>
                        <a:rPr lang="cs-CZ" sz="1200" dirty="0"/>
                        <a:t>)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85144924"/>
                  </a:ext>
                </a:extLst>
              </a:tr>
              <a:tr h="311616">
                <a:tc>
                  <a:txBody>
                    <a:bodyPr/>
                    <a:lstStyle/>
                    <a:p>
                      <a:r>
                        <a:rPr lang="cs-CZ" sz="1200" dirty="0"/>
                        <a:t>A6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31,5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30 kW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GW30K-MT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Rovná zeď </a:t>
                      </a:r>
                      <a:r>
                        <a:rPr lang="en-US" sz="1200" dirty="0"/>
                        <a:t>1.5x1.7x0.5m (</a:t>
                      </a:r>
                      <a:r>
                        <a:rPr lang="cs-CZ" sz="1200" dirty="0"/>
                        <a:t>TYP </a:t>
                      </a:r>
                      <a:r>
                        <a:rPr lang="en-US" sz="1200" dirty="0"/>
                        <a:t>D</a:t>
                      </a:r>
                      <a:r>
                        <a:rPr lang="cs-CZ" sz="1200" dirty="0"/>
                        <a:t>)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83140085"/>
                  </a:ext>
                </a:extLst>
              </a:tr>
              <a:tr h="311616">
                <a:tc>
                  <a:txBody>
                    <a:bodyPr/>
                    <a:lstStyle/>
                    <a:p>
                      <a:r>
                        <a:rPr lang="cs-CZ" sz="1200" dirty="0">
                          <a:solidFill>
                            <a:schemeClr val="tx1"/>
                          </a:solidFill>
                        </a:rPr>
                        <a:t>A6-A7-A8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32.4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17 kW + 17 kW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GW17KN-DT + GW17KN-DT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Rovná zeď </a:t>
                      </a:r>
                      <a:r>
                        <a:rPr lang="en-US" sz="1200" dirty="0"/>
                        <a:t>1.1x2.5x0.5m (</a:t>
                      </a:r>
                      <a:r>
                        <a:rPr lang="cs-CZ" sz="1200" dirty="0"/>
                        <a:t>TYP </a:t>
                      </a:r>
                      <a:r>
                        <a:rPr lang="en-US" sz="1200" dirty="0"/>
                        <a:t>D</a:t>
                      </a:r>
                      <a:r>
                        <a:rPr lang="cs-CZ" sz="1200" dirty="0"/>
                        <a:t>)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64364111"/>
                  </a:ext>
                </a:extLst>
              </a:tr>
              <a:tr h="311616">
                <a:tc>
                  <a:txBody>
                    <a:bodyPr/>
                    <a:lstStyle/>
                    <a:p>
                      <a:r>
                        <a:rPr lang="cs-CZ" sz="1200" dirty="0"/>
                        <a:t>A7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3.6</a:t>
                      </a:r>
                      <a:r>
                        <a:rPr lang="cs-CZ" sz="1200" dirty="0"/>
                        <a:t> + 31,5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36 kW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SUN2000-36KTL(400Vac) 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Rovná zeď </a:t>
                      </a:r>
                      <a:r>
                        <a:rPr lang="en-US" sz="1200" dirty="0"/>
                        <a:t>1.5x1.7x1m (</a:t>
                      </a:r>
                      <a:r>
                        <a:rPr lang="cs-CZ" sz="1200" dirty="0"/>
                        <a:t>TYP B)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61728622"/>
                  </a:ext>
                </a:extLst>
              </a:tr>
              <a:tr h="311616">
                <a:tc>
                  <a:txBody>
                    <a:bodyPr/>
                    <a:lstStyle/>
                    <a:p>
                      <a:r>
                        <a:rPr lang="cs-CZ" sz="1200" dirty="0"/>
                        <a:t>A8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13.5</a:t>
                      </a:r>
                    </a:p>
                    <a:p>
                      <a:r>
                        <a:rPr lang="en-US" sz="1200" dirty="0"/>
                        <a:t>1.8 + 1.8 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15 kW</a:t>
                      </a:r>
                    </a:p>
                    <a:p>
                      <a:r>
                        <a:rPr lang="en-US" sz="1200" dirty="0"/>
                        <a:t>3 kW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FRONIUS </a:t>
                      </a:r>
                      <a:r>
                        <a:rPr lang="en-US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Symo</a:t>
                      </a:r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15.0-3-M </a:t>
                      </a:r>
                    </a:p>
                    <a:p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FRONIUS </a:t>
                      </a:r>
                      <a:r>
                        <a:rPr lang="en-US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Symo</a:t>
                      </a:r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3.0-3-M 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Rovná zeď </a:t>
                      </a:r>
                      <a:r>
                        <a:rPr lang="en-US" sz="1200" dirty="0"/>
                        <a:t>1x1.4x1m (</a:t>
                      </a:r>
                      <a:r>
                        <a:rPr lang="cs-CZ" sz="1200" dirty="0"/>
                        <a:t>TYP </a:t>
                      </a:r>
                      <a:r>
                        <a:rPr lang="en-US" sz="1200" dirty="0"/>
                        <a:t>C</a:t>
                      </a:r>
                      <a:r>
                        <a:rPr lang="cs-CZ" sz="1200" dirty="0"/>
                        <a:t>)</a:t>
                      </a:r>
                      <a:endParaRPr lang="en-US" sz="1200" dirty="0"/>
                    </a:p>
                    <a:p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2505521"/>
                  </a:ext>
                </a:extLst>
              </a:tr>
              <a:tr h="311616">
                <a:tc>
                  <a:txBody>
                    <a:bodyPr/>
                    <a:lstStyle/>
                    <a:p>
                      <a:r>
                        <a:rPr lang="cs-CZ" sz="1200" dirty="0"/>
                        <a:t>B 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31,05</a:t>
                      </a:r>
                      <a:r>
                        <a:rPr lang="en-US" sz="1200" dirty="0"/>
                        <a:t> + </a:t>
                      </a:r>
                      <a:r>
                        <a:rPr lang="cs-CZ" sz="1200" dirty="0"/>
                        <a:t>1,8</a:t>
                      </a:r>
                      <a:endParaRPr lang="en-US" sz="1200" dirty="0"/>
                    </a:p>
                    <a:p>
                      <a:r>
                        <a:rPr lang="cs-CZ" sz="1200" dirty="0"/>
                        <a:t>34,65</a:t>
                      </a:r>
                      <a:r>
                        <a:rPr lang="en-US" sz="1200" dirty="0"/>
                        <a:t> 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33 kW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33 kW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SUN2000-33KTL-A 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SUN2000-33KTL-A 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Rovná zeď </a:t>
                      </a:r>
                      <a:r>
                        <a:rPr lang="en-US" sz="1200" dirty="0"/>
                        <a:t>2</a:t>
                      </a:r>
                      <a:r>
                        <a:rPr lang="cs-CZ" sz="1200" dirty="0"/>
                        <a:t>x</a:t>
                      </a:r>
                      <a:r>
                        <a:rPr lang="en-US" sz="1200" dirty="0"/>
                        <a:t>2</a:t>
                      </a:r>
                      <a:r>
                        <a:rPr lang="cs-CZ" sz="1200" dirty="0"/>
                        <a:t>x1 m (TYP A)</a:t>
                      </a:r>
                      <a:endParaRPr lang="en-US" sz="1200" dirty="0"/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73874"/>
                  </a:ext>
                </a:extLst>
              </a:tr>
              <a:tr h="311616">
                <a:tc>
                  <a:txBody>
                    <a:bodyPr/>
                    <a:lstStyle/>
                    <a:p>
                      <a:r>
                        <a:rPr lang="cs-CZ" sz="1200" dirty="0"/>
                        <a:t>C1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30,15</a:t>
                      </a:r>
                      <a:r>
                        <a:rPr lang="en-US" sz="1200" dirty="0"/>
                        <a:t> + 4.5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33 kW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SUN2000-33KTL-A 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Rovná zeď </a:t>
                      </a:r>
                      <a:r>
                        <a:rPr lang="en-US" sz="1200" dirty="0"/>
                        <a:t>1</a:t>
                      </a:r>
                      <a:r>
                        <a:rPr lang="cs-CZ" sz="1200" dirty="0"/>
                        <a:t>x</a:t>
                      </a:r>
                      <a:r>
                        <a:rPr lang="en-US" sz="1200" dirty="0"/>
                        <a:t>2</a:t>
                      </a:r>
                      <a:r>
                        <a:rPr lang="cs-CZ" sz="1200" dirty="0"/>
                        <a:t>x1 m (TYP A)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27254186"/>
                  </a:ext>
                </a:extLst>
              </a:tr>
              <a:tr h="311616">
                <a:tc>
                  <a:txBody>
                    <a:bodyPr/>
                    <a:lstStyle/>
                    <a:p>
                      <a:r>
                        <a:rPr lang="cs-CZ" sz="1200" dirty="0"/>
                        <a:t>C2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35,55 </a:t>
                      </a:r>
                      <a:r>
                        <a:rPr lang="en-US" sz="1200" dirty="0"/>
                        <a:t>+ 4.5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36 kW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SUN2000-36KTL(400Vac) 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Rovná zeď </a:t>
                      </a:r>
                      <a:r>
                        <a:rPr lang="en-US" sz="1200" dirty="0"/>
                        <a:t>1.5x1.7x1m (</a:t>
                      </a:r>
                      <a:r>
                        <a:rPr lang="cs-CZ" sz="1200" dirty="0"/>
                        <a:t>TYP B)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29369350"/>
                  </a:ext>
                </a:extLst>
              </a:tr>
              <a:tr h="329226">
                <a:tc>
                  <a:txBody>
                    <a:bodyPr/>
                    <a:lstStyle/>
                    <a:p>
                      <a:r>
                        <a:rPr lang="cs-CZ" sz="1200" dirty="0"/>
                        <a:t>C3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49,5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25 kW + 25 kW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GW25K-MT + GW25K-MT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Rovná zeď </a:t>
                      </a:r>
                      <a:r>
                        <a:rPr lang="en-US" sz="1200" dirty="0"/>
                        <a:t>1.1x2.5x0.5m (</a:t>
                      </a:r>
                      <a:r>
                        <a:rPr lang="cs-CZ" sz="1200" dirty="0"/>
                        <a:t>TYP </a:t>
                      </a:r>
                      <a:r>
                        <a:rPr lang="en-US" sz="1200" dirty="0"/>
                        <a:t>D</a:t>
                      </a:r>
                      <a:r>
                        <a:rPr lang="cs-CZ" sz="1200" dirty="0"/>
                        <a:t>)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599724"/>
                  </a:ext>
                </a:extLst>
              </a:tr>
              <a:tr h="311616">
                <a:tc>
                  <a:txBody>
                    <a:bodyPr/>
                    <a:lstStyle/>
                    <a:p>
                      <a:r>
                        <a:rPr lang="cs-CZ" sz="1200" dirty="0">
                          <a:solidFill>
                            <a:schemeClr val="tx1"/>
                          </a:solidFill>
                        </a:rPr>
                        <a:t>F1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>
                          <a:solidFill>
                            <a:schemeClr val="tx1"/>
                          </a:solidFill>
                        </a:rPr>
                        <a:t>43,2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36 kW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SUN2000-36KTL(400Vac) 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Rovná zeď </a:t>
                      </a:r>
                      <a:r>
                        <a:rPr lang="en-US" sz="1200" dirty="0"/>
                        <a:t>1.5x1.7x1m (</a:t>
                      </a:r>
                      <a:r>
                        <a:rPr lang="cs-CZ" sz="1200" dirty="0"/>
                        <a:t>TYP B)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60513771"/>
                  </a:ext>
                </a:extLst>
              </a:tr>
              <a:tr h="311616">
                <a:tc>
                  <a:txBody>
                    <a:bodyPr/>
                    <a:lstStyle/>
                    <a:p>
                      <a:r>
                        <a:rPr lang="cs-CZ" sz="1200" dirty="0"/>
                        <a:t>F2</a:t>
                      </a:r>
                      <a:r>
                        <a:rPr lang="en-US" sz="1200" dirty="0"/>
                        <a:t> F3</a:t>
                      </a:r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39.6 + 2.7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36 kW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SUN2000-36KTL(400Vac)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Rovná zeď </a:t>
                      </a:r>
                      <a:r>
                        <a:rPr lang="en-US" sz="1200" dirty="0"/>
                        <a:t>1.5x1.7x1m (</a:t>
                      </a:r>
                      <a:r>
                        <a:rPr lang="cs-CZ" sz="1200" dirty="0"/>
                        <a:t>TYP B)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1455737"/>
                  </a:ext>
                </a:extLst>
              </a:tr>
              <a:tr h="311616">
                <a:tc>
                  <a:txBody>
                    <a:bodyPr/>
                    <a:lstStyle/>
                    <a:p>
                      <a:r>
                        <a:rPr lang="cs-CZ" sz="1200" dirty="0"/>
                        <a:t>F</a:t>
                      </a:r>
                      <a:r>
                        <a:rPr lang="en-US" sz="1200" dirty="0"/>
                        <a:t>4</a:t>
                      </a:r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7,65 + 5,4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12.5 kW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FRONIUS </a:t>
                      </a:r>
                      <a:r>
                        <a:rPr lang="en-US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Symo</a:t>
                      </a:r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12.5-3-M 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Rovná zeď </a:t>
                      </a:r>
                      <a:r>
                        <a:rPr lang="en-US" sz="1200" dirty="0"/>
                        <a:t>1x0.7x1m (</a:t>
                      </a:r>
                      <a:r>
                        <a:rPr lang="cs-CZ" sz="1200" dirty="0"/>
                        <a:t>TYP </a:t>
                      </a:r>
                      <a:r>
                        <a:rPr lang="en-US" sz="1200" dirty="0"/>
                        <a:t>C</a:t>
                      </a:r>
                      <a:r>
                        <a:rPr lang="cs-CZ" sz="1200" dirty="0"/>
                        <a:t>)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26918747"/>
                  </a:ext>
                </a:extLst>
              </a:tr>
              <a:tr h="311616">
                <a:tc>
                  <a:txBody>
                    <a:bodyPr/>
                    <a:lstStyle/>
                    <a:p>
                      <a:r>
                        <a:rPr lang="cs-CZ" sz="1200" dirty="0"/>
                        <a:t>L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4.5 + 4.5</a:t>
                      </a:r>
                    </a:p>
                    <a:p>
                      <a:r>
                        <a:rPr lang="en-US" sz="1200" dirty="0"/>
                        <a:t>3.15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 kW</a:t>
                      </a:r>
                    </a:p>
                    <a:p>
                      <a:r>
                        <a:rPr lang="en-US" sz="1200" dirty="0"/>
                        <a:t>3 kW</a:t>
                      </a:r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SUN2000-8KTL-M0 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FRONIUS </a:t>
                      </a:r>
                      <a:r>
                        <a:rPr lang="en-US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Symo</a:t>
                      </a:r>
                      <a:r>
                        <a:rPr lang="en-US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3.0-3-S </a:t>
                      </a: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Rovná zeď </a:t>
                      </a:r>
                      <a:r>
                        <a:rPr lang="en-US" sz="1200" dirty="0"/>
                        <a:t>1x1.7x1m (</a:t>
                      </a:r>
                      <a:r>
                        <a:rPr lang="cs-CZ" sz="1200" dirty="0"/>
                        <a:t>TYP </a:t>
                      </a:r>
                      <a:r>
                        <a:rPr lang="en-US" sz="1200" dirty="0"/>
                        <a:t>C</a:t>
                      </a:r>
                      <a:r>
                        <a:rPr lang="cs-CZ" sz="1200" dirty="0"/>
                        <a:t>)</a:t>
                      </a:r>
                      <a:endParaRPr lang="en-US" sz="1200" dirty="0"/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marL="76837" marR="76837" marT="38419" marB="384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10952883"/>
                  </a:ext>
                </a:extLst>
              </a:tr>
            </a:tbl>
          </a:graphicData>
        </a:graphic>
      </p:graphicFrame>
      <p:sp>
        <p:nvSpPr>
          <p:cNvPr id="9" name="Callout: Line 8">
            <a:extLst>
              <a:ext uri="{FF2B5EF4-FFF2-40B4-BE49-F238E27FC236}">
                <a16:creationId xmlns:a16="http://schemas.microsoft.com/office/drawing/2014/main" id="{9476D88E-5CD6-4C83-869A-17653CB0820A}"/>
              </a:ext>
            </a:extLst>
          </p:cNvPr>
          <p:cNvSpPr/>
          <p:nvPr/>
        </p:nvSpPr>
        <p:spPr>
          <a:xfrm>
            <a:off x="9922598" y="1077540"/>
            <a:ext cx="1865014" cy="1493644"/>
          </a:xfrm>
          <a:prstGeom prst="borderCallout1">
            <a:avLst>
              <a:gd name="adj1" fmla="val 99487"/>
              <a:gd name="adj2" fmla="val 99205"/>
              <a:gd name="adj3" fmla="val 100339"/>
              <a:gd name="adj4" fmla="val 519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600" b="1" dirty="0">
                <a:solidFill>
                  <a:srgbClr val="FF0000"/>
                </a:solidFill>
              </a:rPr>
              <a:t>ROZSAH TEPLOTY OKOLÍ:</a:t>
            </a:r>
          </a:p>
          <a:p>
            <a:r>
              <a:rPr lang="cs-CZ" sz="1600" b="1" dirty="0">
                <a:solidFill>
                  <a:srgbClr val="FF0000"/>
                </a:solidFill>
              </a:rPr>
              <a:t>-</a:t>
            </a:r>
            <a:r>
              <a:rPr lang="en-US" sz="1600" b="1" dirty="0">
                <a:solidFill>
                  <a:srgbClr val="FF0000"/>
                </a:solidFill>
              </a:rPr>
              <a:t>25</a:t>
            </a:r>
            <a:r>
              <a:rPr lang="cs-CZ" sz="1600" b="1" dirty="0">
                <a:solidFill>
                  <a:srgbClr val="FF0000"/>
                </a:solidFill>
              </a:rPr>
              <a:t>°C</a:t>
            </a:r>
            <a:r>
              <a:rPr lang="en-US" sz="1600" b="1" dirty="0">
                <a:solidFill>
                  <a:srgbClr val="FF0000"/>
                </a:solidFill>
              </a:rPr>
              <a:t> A</a:t>
            </a:r>
            <a:r>
              <a:rPr lang="cs-CZ" sz="1600" b="1" dirty="0">
                <a:solidFill>
                  <a:srgbClr val="FF0000"/>
                </a:solidFill>
              </a:rPr>
              <a:t>Ž 60°C</a:t>
            </a:r>
          </a:p>
        </p:txBody>
      </p:sp>
    </p:spTree>
    <p:extLst>
      <p:ext uri="{BB962C8B-B14F-4D97-AF65-F5344CB8AC3E}">
        <p14:creationId xmlns:p14="http://schemas.microsoft.com/office/powerpoint/2010/main" val="200841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9">
            <a:extLst>
              <a:ext uri="{FF2B5EF4-FFF2-40B4-BE49-F238E27FC236}">
                <a16:creationId xmlns:a16="http://schemas.microsoft.com/office/drawing/2014/main" id="{6A161DE8-2018-4F05-B32F-0CBC8719E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3971" y="246543"/>
            <a:ext cx="100645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cs-CZ" sz="2400" b="1" dirty="0">
                <a:latin typeface="Montserrat" panose="00000500000000000000" pitchFamily="50" charset="-18"/>
              </a:rPr>
              <a:t>TYP A - NÁZORNÝ PŘÍKLAD INSTALACE INVERTORU 33 kW</a:t>
            </a:r>
          </a:p>
        </p:txBody>
      </p:sp>
      <p:pic>
        <p:nvPicPr>
          <p:cNvPr id="5" name="Obrázek 23">
            <a:extLst>
              <a:ext uri="{FF2B5EF4-FFF2-40B4-BE49-F238E27FC236}">
                <a16:creationId xmlns:a16="http://schemas.microsoft.com/office/drawing/2014/main" id="{F8A95C37-E0A5-4E7C-A13A-ED9F39356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809" y="157643"/>
            <a:ext cx="64611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D3C187FE-A317-4F9E-8835-46F87DFBE650}"/>
              </a:ext>
            </a:extLst>
          </p:cNvPr>
          <p:cNvCxnSpPr>
            <a:cxnSpLocks/>
          </p:cNvCxnSpPr>
          <p:nvPr/>
        </p:nvCxnSpPr>
        <p:spPr>
          <a:xfrm>
            <a:off x="1400235" y="856142"/>
            <a:ext cx="9424783" cy="0"/>
          </a:xfrm>
          <a:prstGeom prst="line">
            <a:avLst/>
          </a:prstGeom>
          <a:ln w="9525">
            <a:solidFill>
              <a:srgbClr val="32D2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ástupný symbol pro obsah 2">
            <a:extLst>
              <a:ext uri="{FF2B5EF4-FFF2-40B4-BE49-F238E27FC236}">
                <a16:creationId xmlns:a16="http://schemas.microsoft.com/office/drawing/2014/main" id="{AB67CE8F-AEDD-469F-87FD-99DF3EC53887}"/>
              </a:ext>
            </a:extLst>
          </p:cNvPr>
          <p:cNvSpPr>
            <a:spLocks/>
          </p:cNvSpPr>
          <p:nvPr/>
        </p:nvSpPr>
        <p:spPr bwMode="auto">
          <a:xfrm>
            <a:off x="661097" y="1077540"/>
            <a:ext cx="10869807" cy="907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8" indent="-342908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pl-PL" altLang="cs-CZ" sz="2000" b="1" dirty="0">
              <a:latin typeface="Montserrat" panose="00000500000000000000" pitchFamily="50" charset="-1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endParaRPr lang="pl-PL" altLang="cs-CZ" sz="2000" b="1" dirty="0">
              <a:solidFill>
                <a:srgbClr val="00B050"/>
              </a:solidFill>
              <a:latin typeface="Montserrat" panose="00000500000000000000" pitchFamily="50" charset="-1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200000"/>
              </a:lnSpc>
              <a:spcBef>
                <a:spcPct val="20000"/>
              </a:spcBef>
            </a:pPr>
            <a:endParaRPr lang="cs-CZ" altLang="cs-CZ" sz="2000" b="1" dirty="0">
              <a:latin typeface="Montserrat" panose="00000500000000000000" pitchFamily="50" charset="-18"/>
              <a:cs typeface="Arial" panose="020B0604020202020204" pitchFamily="34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5</a:t>
            </a:fld>
            <a:endParaRPr lang="cs-CZ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CE3320-4871-41F7-9C79-8730C062B5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892" y="1023611"/>
            <a:ext cx="6043345" cy="29593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F2C284-A125-4F60-AF47-A0FAD06E64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892" y="4036876"/>
            <a:ext cx="10669908" cy="277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32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9">
            <a:extLst>
              <a:ext uri="{FF2B5EF4-FFF2-40B4-BE49-F238E27FC236}">
                <a16:creationId xmlns:a16="http://schemas.microsoft.com/office/drawing/2014/main" id="{6A161DE8-2018-4F05-B32F-0CBC8719E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3971" y="246543"/>
            <a:ext cx="100645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cs-CZ" sz="2400" b="1" dirty="0">
                <a:latin typeface="Montserrat" panose="00000500000000000000" pitchFamily="50" charset="-18"/>
              </a:rPr>
              <a:t>TYP B - NÁZORNÝ PŘÍKLAD INSTALACE INVERTORU 36 kW</a:t>
            </a:r>
          </a:p>
        </p:txBody>
      </p:sp>
      <p:pic>
        <p:nvPicPr>
          <p:cNvPr id="5" name="Obrázek 23">
            <a:extLst>
              <a:ext uri="{FF2B5EF4-FFF2-40B4-BE49-F238E27FC236}">
                <a16:creationId xmlns:a16="http://schemas.microsoft.com/office/drawing/2014/main" id="{F8A95C37-E0A5-4E7C-A13A-ED9F39356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809" y="157643"/>
            <a:ext cx="64611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D3C187FE-A317-4F9E-8835-46F87DFBE650}"/>
              </a:ext>
            </a:extLst>
          </p:cNvPr>
          <p:cNvCxnSpPr>
            <a:cxnSpLocks/>
          </p:cNvCxnSpPr>
          <p:nvPr/>
        </p:nvCxnSpPr>
        <p:spPr>
          <a:xfrm>
            <a:off x="1400235" y="856142"/>
            <a:ext cx="9424783" cy="0"/>
          </a:xfrm>
          <a:prstGeom prst="line">
            <a:avLst/>
          </a:prstGeom>
          <a:ln w="9525">
            <a:solidFill>
              <a:srgbClr val="32D2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ástupný symbol pro obsah 2">
            <a:extLst>
              <a:ext uri="{FF2B5EF4-FFF2-40B4-BE49-F238E27FC236}">
                <a16:creationId xmlns:a16="http://schemas.microsoft.com/office/drawing/2014/main" id="{AB67CE8F-AEDD-469F-87FD-99DF3EC53887}"/>
              </a:ext>
            </a:extLst>
          </p:cNvPr>
          <p:cNvSpPr>
            <a:spLocks/>
          </p:cNvSpPr>
          <p:nvPr/>
        </p:nvSpPr>
        <p:spPr bwMode="auto">
          <a:xfrm>
            <a:off x="661097" y="1077540"/>
            <a:ext cx="10869807" cy="907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8" indent="-342908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pl-PL" altLang="cs-CZ" sz="2000" b="1" dirty="0">
              <a:latin typeface="Montserrat" panose="00000500000000000000" pitchFamily="50" charset="-1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endParaRPr lang="pl-PL" altLang="cs-CZ" sz="2000" b="1" dirty="0">
              <a:solidFill>
                <a:srgbClr val="00B050"/>
              </a:solidFill>
              <a:latin typeface="Montserrat" panose="00000500000000000000" pitchFamily="50" charset="-1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200000"/>
              </a:lnSpc>
              <a:spcBef>
                <a:spcPct val="20000"/>
              </a:spcBef>
            </a:pPr>
            <a:endParaRPr lang="cs-CZ" altLang="cs-CZ" sz="2000" b="1" dirty="0">
              <a:latin typeface="Montserrat" panose="00000500000000000000" pitchFamily="50" charset="-18"/>
              <a:cs typeface="Arial" panose="020B0604020202020204" pitchFamily="34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6</a:t>
            </a:fld>
            <a:endParaRPr lang="cs-CZ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194C60-0F5C-41E3-A448-67171BB11E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809" y="892901"/>
            <a:ext cx="5534025" cy="3314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9E5C29-5922-4E0B-A6CB-8B2ACCF477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8601" y="3826647"/>
            <a:ext cx="10693400" cy="3029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17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9">
            <a:extLst>
              <a:ext uri="{FF2B5EF4-FFF2-40B4-BE49-F238E27FC236}">
                <a16:creationId xmlns:a16="http://schemas.microsoft.com/office/drawing/2014/main" id="{6A161DE8-2018-4F05-B32F-0CBC8719E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3971" y="246543"/>
            <a:ext cx="100645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cs-CZ" sz="2400" b="1" dirty="0">
                <a:latin typeface="Montserrat" panose="00000500000000000000" pitchFamily="50" charset="-18"/>
              </a:rPr>
              <a:t>TYP </a:t>
            </a:r>
            <a:r>
              <a:rPr lang="en-US" altLang="cs-CZ" sz="2400" b="1" dirty="0">
                <a:latin typeface="Montserrat" panose="00000500000000000000" pitchFamily="50" charset="-18"/>
              </a:rPr>
              <a:t>C</a:t>
            </a:r>
            <a:r>
              <a:rPr lang="cs-CZ" altLang="cs-CZ" sz="2400" b="1" dirty="0">
                <a:latin typeface="Montserrat" panose="00000500000000000000" pitchFamily="50" charset="-18"/>
              </a:rPr>
              <a:t> - NÁZORNÝ PŘÍKLAD INSTALACE INVERTORU </a:t>
            </a:r>
            <a:r>
              <a:rPr lang="en-US" altLang="cs-CZ" sz="2400" b="1" dirty="0">
                <a:latin typeface="Montserrat" panose="00000500000000000000" pitchFamily="50" charset="-18"/>
              </a:rPr>
              <a:t>15</a:t>
            </a:r>
            <a:r>
              <a:rPr lang="cs-CZ" altLang="cs-CZ" sz="2400" b="1" dirty="0">
                <a:latin typeface="Montserrat" panose="00000500000000000000" pitchFamily="50" charset="-18"/>
              </a:rPr>
              <a:t> kW</a:t>
            </a:r>
          </a:p>
        </p:txBody>
      </p:sp>
      <p:pic>
        <p:nvPicPr>
          <p:cNvPr id="5" name="Obrázek 23">
            <a:extLst>
              <a:ext uri="{FF2B5EF4-FFF2-40B4-BE49-F238E27FC236}">
                <a16:creationId xmlns:a16="http://schemas.microsoft.com/office/drawing/2014/main" id="{F8A95C37-E0A5-4E7C-A13A-ED9F39356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809" y="157643"/>
            <a:ext cx="64611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D3C187FE-A317-4F9E-8835-46F87DFBE650}"/>
              </a:ext>
            </a:extLst>
          </p:cNvPr>
          <p:cNvCxnSpPr>
            <a:cxnSpLocks/>
          </p:cNvCxnSpPr>
          <p:nvPr/>
        </p:nvCxnSpPr>
        <p:spPr>
          <a:xfrm>
            <a:off x="1400235" y="856142"/>
            <a:ext cx="9424783" cy="0"/>
          </a:xfrm>
          <a:prstGeom prst="line">
            <a:avLst/>
          </a:prstGeom>
          <a:ln w="9525">
            <a:solidFill>
              <a:srgbClr val="32D2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ástupný symbol pro obsah 2">
            <a:extLst>
              <a:ext uri="{FF2B5EF4-FFF2-40B4-BE49-F238E27FC236}">
                <a16:creationId xmlns:a16="http://schemas.microsoft.com/office/drawing/2014/main" id="{AB67CE8F-AEDD-469F-87FD-99DF3EC53887}"/>
              </a:ext>
            </a:extLst>
          </p:cNvPr>
          <p:cNvSpPr>
            <a:spLocks/>
          </p:cNvSpPr>
          <p:nvPr/>
        </p:nvSpPr>
        <p:spPr bwMode="auto">
          <a:xfrm>
            <a:off x="661097" y="1077540"/>
            <a:ext cx="10869807" cy="907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8" indent="-342908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pl-PL" altLang="cs-CZ" sz="2000" b="1" dirty="0">
              <a:latin typeface="Montserrat" panose="00000500000000000000" pitchFamily="50" charset="-1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endParaRPr lang="pl-PL" altLang="cs-CZ" sz="2000" b="1" dirty="0">
              <a:solidFill>
                <a:srgbClr val="00B050"/>
              </a:solidFill>
              <a:latin typeface="Montserrat" panose="00000500000000000000" pitchFamily="50" charset="-1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200000"/>
              </a:lnSpc>
              <a:spcBef>
                <a:spcPct val="20000"/>
              </a:spcBef>
            </a:pPr>
            <a:endParaRPr lang="cs-CZ" altLang="cs-CZ" sz="2000" b="1" dirty="0">
              <a:latin typeface="Montserrat" panose="00000500000000000000" pitchFamily="50" charset="-18"/>
              <a:cs typeface="Arial" panose="020B0604020202020204" pitchFamily="34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7</a:t>
            </a:fld>
            <a:endParaRPr lang="cs-CZ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515637-45D6-4796-91CD-33BDAAFF8F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310" y="1040215"/>
            <a:ext cx="6591785" cy="39438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8182C6-EE6F-4DA1-B289-E8F3EEC8209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8674" b="26328"/>
          <a:stretch/>
        </p:blipFill>
        <p:spPr>
          <a:xfrm>
            <a:off x="6849094" y="4221417"/>
            <a:ext cx="5085595" cy="182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51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9">
            <a:extLst>
              <a:ext uri="{FF2B5EF4-FFF2-40B4-BE49-F238E27FC236}">
                <a16:creationId xmlns:a16="http://schemas.microsoft.com/office/drawing/2014/main" id="{6A161DE8-2018-4F05-B32F-0CBC8719E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3971" y="246543"/>
            <a:ext cx="100645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cs-CZ" sz="2400" b="1" dirty="0">
                <a:latin typeface="Montserrat" panose="00000500000000000000" pitchFamily="50" charset="-18"/>
              </a:rPr>
              <a:t>TYP </a:t>
            </a:r>
            <a:r>
              <a:rPr lang="en-US" altLang="cs-CZ" sz="2400" b="1" dirty="0">
                <a:latin typeface="Montserrat" panose="00000500000000000000" pitchFamily="50" charset="-18"/>
              </a:rPr>
              <a:t>D</a:t>
            </a:r>
            <a:r>
              <a:rPr lang="cs-CZ" altLang="cs-CZ" sz="2400" b="1" dirty="0">
                <a:latin typeface="Montserrat" panose="00000500000000000000" pitchFamily="50" charset="-18"/>
              </a:rPr>
              <a:t> - NÁZORNÝ PŘÍKLAD INSTALACE INVERTORU </a:t>
            </a:r>
            <a:r>
              <a:rPr lang="en-US" altLang="cs-CZ" sz="2400" b="1" dirty="0">
                <a:latin typeface="Montserrat" panose="00000500000000000000" pitchFamily="50" charset="-18"/>
              </a:rPr>
              <a:t>30</a:t>
            </a:r>
            <a:r>
              <a:rPr lang="cs-CZ" altLang="cs-CZ" sz="2400" b="1" dirty="0">
                <a:latin typeface="Montserrat" panose="00000500000000000000" pitchFamily="50" charset="-18"/>
              </a:rPr>
              <a:t> kW</a:t>
            </a:r>
          </a:p>
        </p:txBody>
      </p:sp>
      <p:pic>
        <p:nvPicPr>
          <p:cNvPr id="5" name="Obrázek 23">
            <a:extLst>
              <a:ext uri="{FF2B5EF4-FFF2-40B4-BE49-F238E27FC236}">
                <a16:creationId xmlns:a16="http://schemas.microsoft.com/office/drawing/2014/main" id="{F8A95C37-E0A5-4E7C-A13A-ED9F39356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809" y="157643"/>
            <a:ext cx="64611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D3C187FE-A317-4F9E-8835-46F87DFBE650}"/>
              </a:ext>
            </a:extLst>
          </p:cNvPr>
          <p:cNvCxnSpPr>
            <a:cxnSpLocks/>
          </p:cNvCxnSpPr>
          <p:nvPr/>
        </p:nvCxnSpPr>
        <p:spPr>
          <a:xfrm>
            <a:off x="1400235" y="856142"/>
            <a:ext cx="9424783" cy="0"/>
          </a:xfrm>
          <a:prstGeom prst="line">
            <a:avLst/>
          </a:prstGeom>
          <a:ln w="9525">
            <a:solidFill>
              <a:srgbClr val="32D2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ástupný symbol pro obsah 2">
            <a:extLst>
              <a:ext uri="{FF2B5EF4-FFF2-40B4-BE49-F238E27FC236}">
                <a16:creationId xmlns:a16="http://schemas.microsoft.com/office/drawing/2014/main" id="{AB67CE8F-AEDD-469F-87FD-99DF3EC53887}"/>
              </a:ext>
            </a:extLst>
          </p:cNvPr>
          <p:cNvSpPr>
            <a:spLocks/>
          </p:cNvSpPr>
          <p:nvPr/>
        </p:nvSpPr>
        <p:spPr bwMode="auto">
          <a:xfrm>
            <a:off x="661097" y="1077540"/>
            <a:ext cx="10869807" cy="907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8" indent="-342908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pl-PL" altLang="cs-CZ" sz="2000" b="1" dirty="0">
              <a:latin typeface="Montserrat" panose="00000500000000000000" pitchFamily="50" charset="-1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endParaRPr lang="pl-PL" altLang="cs-CZ" sz="2000" b="1" dirty="0">
              <a:solidFill>
                <a:srgbClr val="00B050"/>
              </a:solidFill>
              <a:latin typeface="Montserrat" panose="00000500000000000000" pitchFamily="50" charset="-1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200000"/>
              </a:lnSpc>
              <a:spcBef>
                <a:spcPct val="20000"/>
              </a:spcBef>
            </a:pPr>
            <a:endParaRPr lang="cs-CZ" altLang="cs-CZ" sz="2000" b="1" dirty="0">
              <a:latin typeface="Montserrat" panose="00000500000000000000" pitchFamily="50" charset="-18"/>
              <a:cs typeface="Arial" panose="020B0604020202020204" pitchFamily="34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6918-0117-4597-B664-8BE63BA58F26}" type="slidenum">
              <a:rPr lang="cs-CZ" smtClean="0"/>
              <a:t>8</a:t>
            </a:fld>
            <a:endParaRPr lang="cs-CZ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2289C49-61A2-4140-8D8B-C17E6B0AF2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6704" y="842447"/>
            <a:ext cx="6337972" cy="57567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9C56216-47E5-489C-9370-0CA3EBF38F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643" y="1918388"/>
            <a:ext cx="5376061" cy="360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34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14869</TotalTime>
  <Words>757</Words>
  <Application>Microsoft Office PowerPoint</Application>
  <PresentationFormat>Širokoúhlá obrazovka</PresentationFormat>
  <Paragraphs>193</Paragraphs>
  <Slides>8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Montserrat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Lukáš Staněk</dc:creator>
  <cp:lastModifiedBy>Lukáš Staněk</cp:lastModifiedBy>
  <cp:revision>1823</cp:revision>
  <cp:lastPrinted>2022-05-24T13:44:35Z</cp:lastPrinted>
  <dcterms:created xsi:type="dcterms:W3CDTF">2020-03-31T10:02:16Z</dcterms:created>
  <dcterms:modified xsi:type="dcterms:W3CDTF">2022-07-12T11:11:45Z</dcterms:modified>
</cp:coreProperties>
</file>